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3"/>
  </p:notesMasterIdLst>
  <p:sldIdLst>
    <p:sldId id="448" r:id="rId2"/>
    <p:sldId id="453" r:id="rId3"/>
    <p:sldId id="452" r:id="rId4"/>
    <p:sldId id="468" r:id="rId5"/>
    <p:sldId id="469" r:id="rId6"/>
    <p:sldId id="457" r:id="rId7"/>
    <p:sldId id="458" r:id="rId8"/>
    <p:sldId id="459" r:id="rId9"/>
    <p:sldId id="460" r:id="rId10"/>
    <p:sldId id="437" r:id="rId11"/>
    <p:sldId id="461" r:id="rId12"/>
    <p:sldId id="462" r:id="rId13"/>
    <p:sldId id="456" r:id="rId14"/>
    <p:sldId id="465" r:id="rId15"/>
    <p:sldId id="470" r:id="rId16"/>
    <p:sldId id="471" r:id="rId17"/>
    <p:sldId id="483" r:id="rId18"/>
    <p:sldId id="472" r:id="rId19"/>
    <p:sldId id="473" r:id="rId20"/>
    <p:sldId id="474" r:id="rId21"/>
    <p:sldId id="484" r:id="rId22"/>
    <p:sldId id="475" r:id="rId23"/>
    <p:sldId id="476" r:id="rId24"/>
    <p:sldId id="477" r:id="rId25"/>
    <p:sldId id="478" r:id="rId26"/>
    <p:sldId id="485" r:id="rId27"/>
    <p:sldId id="479" r:id="rId28"/>
    <p:sldId id="480" r:id="rId29"/>
    <p:sldId id="481" r:id="rId30"/>
    <p:sldId id="482" r:id="rId31"/>
    <p:sldId id="486"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4F81BD"/>
    <a:srgbClr val="F30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25D87-1366-430A-B83F-94BD1AF47000}" type="datetimeFigureOut">
              <a:rPr lang="es-MX" smtClean="0"/>
              <a:t>10/09/2021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1CD49-CE6D-4C13-BD61-7FE0AD001B5F}" type="slidenum">
              <a:rPr lang="es-MX" smtClean="0"/>
              <a:t>‹Nº›</a:t>
            </a:fld>
            <a:endParaRPr lang="es-MX"/>
          </a:p>
        </p:txBody>
      </p:sp>
    </p:spTree>
    <p:extLst>
      <p:ext uri="{BB962C8B-B14F-4D97-AF65-F5344CB8AC3E}">
        <p14:creationId xmlns:p14="http://schemas.microsoft.com/office/powerpoint/2010/main" val="19110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4</a:t>
            </a:fld>
            <a:endParaRPr lang="es-MX"/>
          </a:p>
        </p:txBody>
      </p:sp>
    </p:spTree>
    <p:extLst>
      <p:ext uri="{BB962C8B-B14F-4D97-AF65-F5344CB8AC3E}">
        <p14:creationId xmlns:p14="http://schemas.microsoft.com/office/powerpoint/2010/main" val="104101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31</a:t>
            </a:fld>
            <a:endParaRPr lang="es-MX"/>
          </a:p>
        </p:txBody>
      </p:sp>
    </p:spTree>
    <p:extLst>
      <p:ext uri="{BB962C8B-B14F-4D97-AF65-F5344CB8AC3E}">
        <p14:creationId xmlns:p14="http://schemas.microsoft.com/office/powerpoint/2010/main" val="240912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5</a:t>
            </a:fld>
            <a:endParaRPr lang="es-MX"/>
          </a:p>
        </p:txBody>
      </p:sp>
    </p:spTree>
    <p:extLst>
      <p:ext uri="{BB962C8B-B14F-4D97-AF65-F5344CB8AC3E}">
        <p14:creationId xmlns:p14="http://schemas.microsoft.com/office/powerpoint/2010/main" val="124728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23</a:t>
            </a:fld>
            <a:endParaRPr lang="es-MX"/>
          </a:p>
        </p:txBody>
      </p:sp>
    </p:spTree>
    <p:extLst>
      <p:ext uri="{BB962C8B-B14F-4D97-AF65-F5344CB8AC3E}">
        <p14:creationId xmlns:p14="http://schemas.microsoft.com/office/powerpoint/2010/main" val="290372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24</a:t>
            </a:fld>
            <a:endParaRPr lang="es-MX"/>
          </a:p>
        </p:txBody>
      </p:sp>
    </p:spTree>
    <p:extLst>
      <p:ext uri="{BB962C8B-B14F-4D97-AF65-F5344CB8AC3E}">
        <p14:creationId xmlns:p14="http://schemas.microsoft.com/office/powerpoint/2010/main" val="186207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25</a:t>
            </a:fld>
            <a:endParaRPr lang="es-MX"/>
          </a:p>
        </p:txBody>
      </p:sp>
    </p:spTree>
    <p:extLst>
      <p:ext uri="{BB962C8B-B14F-4D97-AF65-F5344CB8AC3E}">
        <p14:creationId xmlns:p14="http://schemas.microsoft.com/office/powerpoint/2010/main" val="175338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27</a:t>
            </a:fld>
            <a:endParaRPr lang="es-MX"/>
          </a:p>
        </p:txBody>
      </p:sp>
    </p:spTree>
    <p:extLst>
      <p:ext uri="{BB962C8B-B14F-4D97-AF65-F5344CB8AC3E}">
        <p14:creationId xmlns:p14="http://schemas.microsoft.com/office/powerpoint/2010/main" val="77471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28</a:t>
            </a:fld>
            <a:endParaRPr lang="es-MX"/>
          </a:p>
        </p:txBody>
      </p:sp>
    </p:spTree>
    <p:extLst>
      <p:ext uri="{BB962C8B-B14F-4D97-AF65-F5344CB8AC3E}">
        <p14:creationId xmlns:p14="http://schemas.microsoft.com/office/powerpoint/2010/main" val="182041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29</a:t>
            </a:fld>
            <a:endParaRPr lang="es-MX"/>
          </a:p>
        </p:txBody>
      </p:sp>
    </p:spTree>
    <p:extLst>
      <p:ext uri="{BB962C8B-B14F-4D97-AF65-F5344CB8AC3E}">
        <p14:creationId xmlns:p14="http://schemas.microsoft.com/office/powerpoint/2010/main" val="195299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30</a:t>
            </a:fld>
            <a:endParaRPr lang="es-MX"/>
          </a:p>
        </p:txBody>
      </p:sp>
    </p:spTree>
    <p:extLst>
      <p:ext uri="{BB962C8B-B14F-4D97-AF65-F5344CB8AC3E}">
        <p14:creationId xmlns:p14="http://schemas.microsoft.com/office/powerpoint/2010/main" val="96587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D74D602-B297-405C-92D0-6E544FDD9ED5}" type="datetimeFigureOut">
              <a:rPr lang="es-MX" smtClean="0"/>
              <a:t>10/09/2021</a:t>
            </a:fld>
            <a:endParaRPr lang="es-MX"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10988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814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5131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15130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07868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5155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10/09/2021</a:t>
            </a:fld>
            <a:endParaRPr lang="es-MX" dirty="0"/>
          </a:p>
        </p:txBody>
      </p:sp>
      <p:sp>
        <p:nvSpPr>
          <p:cNvPr id="8" name="Footer Placeholder 7"/>
          <p:cNvSpPr>
            <a:spLocks noGrp="1"/>
          </p:cNvSpPr>
          <p:nvPr>
            <p:ph type="ftr" sz="quarter" idx="11"/>
          </p:nvPr>
        </p:nvSpPr>
        <p:spPr>
          <a:xfrm>
            <a:off x="561111" y="6391838"/>
            <a:ext cx="3644282" cy="304801"/>
          </a:xfrm>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48997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D74D602-B297-405C-92D0-6E544FDD9ED5}"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5364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D74D602-B297-405C-92D0-6E544FDD9ED5}"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1462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36266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894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406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42493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2314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1660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58090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10/09/2021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0934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244846-117C-4257-AA26-FBDACBC707A6}" type="datetimeFigureOut">
              <a:rPr lang="es-MX" smtClean="0"/>
              <a:t>10/09/2021</a:t>
            </a:fld>
            <a:endParaRPr lang="es-MX"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2187333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70548" y="1133517"/>
            <a:ext cx="4458055" cy="4276579"/>
          </a:xfrm>
        </p:spPr>
        <p:txBody>
          <a:bodyPr anchor="t">
            <a:normAutofit/>
          </a:bodyPr>
          <a:lstStyle/>
          <a:p>
            <a:r>
              <a:rPr lang="es-MX" sz="5400" b="1" dirty="0" smtClean="0"/>
              <a:t/>
            </a:r>
            <a:br>
              <a:rPr lang="es-MX" sz="5400" b="1" dirty="0" smtClean="0"/>
            </a:br>
            <a:r>
              <a:rPr lang="es-MX" sz="5400" b="1" dirty="0" smtClean="0"/>
              <a:t>Respuestas </a:t>
            </a:r>
            <a:r>
              <a:rPr lang="es-MX" sz="5400" b="1" dirty="0" smtClean="0"/>
              <a:t>terminales</a:t>
            </a:r>
            <a:br>
              <a:rPr lang="es-MX" sz="5400" b="1" dirty="0" smtClean="0"/>
            </a:br>
            <a:r>
              <a:rPr lang="es-MX" sz="5400" b="1" dirty="0" smtClean="0"/>
              <a:t>Datos Personales</a:t>
            </a:r>
            <a:endParaRPr lang="es-MX" sz="6000" b="1" dirty="0">
              <a:solidFill>
                <a:schemeClr val="accent1">
                  <a:lumMod val="60000"/>
                  <a:lumOff val="40000"/>
                </a:schemeClr>
              </a:solidFill>
              <a:effectLst>
                <a:outerShdw blurRad="38100" dist="38100" dir="2700000" algn="tl">
                  <a:srgbClr val="000000">
                    <a:alpha val="43137"/>
                  </a:srgbClr>
                </a:outerShdw>
              </a:effectLst>
            </a:endParaRPr>
          </a:p>
        </p:txBody>
      </p:sp>
      <p:pic>
        <p:nvPicPr>
          <p:cNvPr id="16" name="Picture 2" descr="Ver las imágenes de orige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2758" y="1961612"/>
            <a:ext cx="2812710" cy="280947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5"/>
          <p:cNvSpPr txBox="1">
            <a:spLocks/>
          </p:cNvSpPr>
          <p:nvPr/>
        </p:nvSpPr>
        <p:spPr>
          <a:xfrm>
            <a:off x="6428936" y="4771085"/>
            <a:ext cx="5200355" cy="127802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MX" dirty="0" smtClean="0">
                <a:solidFill>
                  <a:schemeClr val="tx1"/>
                </a:solidFill>
                <a:ea typeface="Arial Unicode MS" panose="020B0604020202020204" pitchFamily="34" charset="-128"/>
                <a:cs typeface="Arial Unicode MS" panose="020B0604020202020204" pitchFamily="34" charset="-128"/>
              </a:rPr>
              <a:t>Son repuestas emitidas por la Unidad de Transparencia o las Unidades administrativas que </a:t>
            </a:r>
            <a:r>
              <a:rPr lang="es-MX" dirty="0" smtClean="0">
                <a:solidFill>
                  <a:schemeClr val="tx1"/>
                </a:solidFill>
                <a:ea typeface="Arial Unicode MS" panose="020B0604020202020204" pitchFamily="34" charset="-128"/>
                <a:cs typeface="Arial Unicode MS" panose="020B0604020202020204" pitchFamily="34" charset="-128"/>
              </a:rPr>
              <a:t>no requieren la intervención del Comité.</a:t>
            </a:r>
            <a:endParaRPr lang="es-MX" dirty="0" smtClean="0">
              <a:solidFill>
                <a:srgbClr val="F30DD2"/>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4511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87996" y="4638531"/>
            <a:ext cx="7305675" cy="1885950"/>
          </a:xfrm>
          <a:prstGeom prst="rect">
            <a:avLst/>
          </a:prstGeom>
        </p:spPr>
      </p:pic>
      <p:sp>
        <p:nvSpPr>
          <p:cNvPr id="6" name="Flecha izquierda 5"/>
          <p:cNvSpPr/>
          <p:nvPr/>
        </p:nvSpPr>
        <p:spPr>
          <a:xfrm>
            <a:off x="7517922" y="5266769"/>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5"/>
          <p:cNvSpPr txBox="1">
            <a:spLocks/>
          </p:cNvSpPr>
          <p:nvPr/>
        </p:nvSpPr>
        <p:spPr>
          <a:xfrm>
            <a:off x="506631" y="1617836"/>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la pantalla de seguimiento a la solicitud deberá elegir el tipo de respuesta que proporcionará para el folio seleccionado. Los tipos de respuestas van a variar dependiendo de los días transcurridos en la atención.</a:t>
            </a:r>
          </a:p>
        </p:txBody>
      </p:sp>
      <p:sp>
        <p:nvSpPr>
          <p:cNvPr id="3" name="Rectángulo 2"/>
          <p:cNvSpPr/>
          <p:nvPr/>
        </p:nvSpPr>
        <p:spPr>
          <a:xfrm>
            <a:off x="3054129" y="5533162"/>
            <a:ext cx="4410075" cy="178321"/>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59987" y="445637"/>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ln w="0"/>
                <a:solidFill>
                  <a:schemeClr val="accent1"/>
                </a:solidFill>
                <a:effectLst>
                  <a:outerShdw blurRad="38100" dist="25400" dir="5400000" algn="ctr" rotWithShape="0">
                    <a:srgbClr val="6E747A">
                      <a:alpha val="43000"/>
                    </a:srgbClr>
                  </a:outerShdw>
                </a:effectLst>
              </a:rPr>
              <a:t>Respuesta de la Unidad de Transparencia</a:t>
            </a:r>
            <a:endParaRPr lang="es-MX" dirty="0">
              <a:ln w="0"/>
              <a:solidFill>
                <a:schemeClr val="accent1"/>
              </a:solidFill>
              <a:effectLst>
                <a:outerShdw blurRad="38100" dist="25400" dir="5400000" algn="ctr" rotWithShape="0">
                  <a:srgbClr val="6E747A">
                    <a:alpha val="43000"/>
                  </a:srgbClr>
                </a:outerShdw>
              </a:effectLst>
            </a:endParaRPr>
          </a:p>
        </p:txBody>
      </p:sp>
      <p:pic>
        <p:nvPicPr>
          <p:cNvPr id="2" name="Imagen 1"/>
          <p:cNvPicPr>
            <a:picLocks noChangeAspect="1"/>
          </p:cNvPicPr>
          <p:nvPr/>
        </p:nvPicPr>
        <p:blipFill>
          <a:blip r:embed="rId3"/>
          <a:stretch>
            <a:fillRect/>
          </a:stretch>
        </p:blipFill>
        <p:spPr>
          <a:xfrm>
            <a:off x="534767" y="2620512"/>
            <a:ext cx="9448800" cy="1933575"/>
          </a:xfrm>
          <a:prstGeom prst="rect">
            <a:avLst/>
          </a:prstGeom>
        </p:spPr>
      </p:pic>
    </p:spTree>
    <p:extLst>
      <p:ext uri="{BB962C8B-B14F-4D97-AF65-F5344CB8AC3E}">
        <p14:creationId xmlns:p14="http://schemas.microsoft.com/office/powerpoint/2010/main" val="5069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0068" y="2904900"/>
            <a:ext cx="9469945" cy="3153353"/>
          </a:xfrm>
          <a:prstGeom prst="rect">
            <a:avLst/>
          </a:prstGeom>
        </p:spPr>
      </p:pic>
      <p:sp>
        <p:nvSpPr>
          <p:cNvPr id="15"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Respuesta </a:t>
            </a:r>
            <a:r>
              <a:rPr lang="es-MX" dirty="0">
                <a:ln w="0"/>
                <a:solidFill>
                  <a:schemeClr val="accent1"/>
                </a:solidFill>
                <a:effectLst>
                  <a:outerShdw blurRad="38100" dist="25400" dir="5400000" algn="ctr" rotWithShape="0">
                    <a:srgbClr val="6E747A">
                      <a:alpha val="43000"/>
                    </a:srgbClr>
                  </a:outerShdw>
                </a:effectLst>
              </a:rPr>
              <a:t>de solicitud </a:t>
            </a:r>
            <a:r>
              <a:rPr lang="es-MX" dirty="0" smtClean="0">
                <a:ln w="0"/>
                <a:solidFill>
                  <a:schemeClr val="accent1"/>
                </a:solidFill>
                <a:effectLst>
                  <a:outerShdw blurRad="38100" dist="25400" dir="5400000" algn="ctr" rotWithShape="0">
                    <a:srgbClr val="6E747A">
                      <a:alpha val="43000"/>
                    </a:srgbClr>
                  </a:outerShdw>
                </a:effectLst>
              </a:rPr>
              <a:t>improcedente ARCOP</a:t>
            </a:r>
            <a:endParaRPr lang="es-MX" dirty="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1</a:t>
            </a:r>
            <a:endParaRPr lang="es-MX" sz="4000" b="1" dirty="0">
              <a:solidFill>
                <a:schemeClr val="bg1"/>
              </a:solidFill>
            </a:endParaRPr>
          </a:p>
        </p:txBody>
      </p:sp>
      <p:sp>
        <p:nvSpPr>
          <p:cNvPr id="10" name="Flecha izquierda 9"/>
          <p:cNvSpPr/>
          <p:nvPr/>
        </p:nvSpPr>
        <p:spPr>
          <a:xfrm>
            <a:off x="10120013" y="4678168"/>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5"/>
          <p:cNvSpPr txBox="1">
            <a:spLocks/>
          </p:cNvSpPr>
          <p:nvPr/>
        </p:nvSpPr>
        <p:spPr>
          <a:xfrm>
            <a:off x="650068" y="1779571"/>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Esta respuesta se proporciona cuando la solicitud contempla los supuestos de la no procedencia, por ejemplo: la solicitud fue presentada anteriormente por el mismo solicitante y ya cuenta con una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respuesta o la solicitud pudiera resultar ofensiva.</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90964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82624" y="1627454"/>
            <a:ext cx="8582025" cy="336232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1</a:t>
            </a:r>
            <a:endParaRPr lang="es-MX" sz="4000" b="1" dirty="0">
              <a:solidFill>
                <a:schemeClr val="bg1"/>
              </a:solidFill>
            </a:endParaRPr>
          </a:p>
        </p:txBody>
      </p:sp>
      <p:sp>
        <p:nvSpPr>
          <p:cNvPr id="10" name="Flecha izquierda 9"/>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la respuesta uno 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7"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Respuesta </a:t>
            </a:r>
            <a:r>
              <a:rPr lang="es-MX" dirty="0">
                <a:ln w="0"/>
                <a:solidFill>
                  <a:schemeClr val="accent1"/>
                </a:solidFill>
                <a:effectLst>
                  <a:outerShdw blurRad="38100" dist="25400" dir="5400000" algn="ctr" rotWithShape="0">
                    <a:srgbClr val="6E747A">
                      <a:alpha val="43000"/>
                    </a:srgbClr>
                  </a:outerShdw>
                </a:effectLst>
              </a:rPr>
              <a:t>de solicitud </a:t>
            </a:r>
            <a:r>
              <a:rPr lang="es-MX" dirty="0" smtClean="0">
                <a:ln w="0"/>
                <a:solidFill>
                  <a:schemeClr val="accent1"/>
                </a:solidFill>
                <a:effectLst>
                  <a:outerShdw blurRad="38100" dist="25400" dir="5400000" algn="ctr" rotWithShape="0">
                    <a:srgbClr val="6E747A">
                      <a:alpha val="43000"/>
                    </a:srgbClr>
                  </a:outerShdw>
                </a:effectLst>
              </a:rPr>
              <a:t>improcedente ARCOP</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7125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45950" y="2699311"/>
            <a:ext cx="10018887" cy="3101335"/>
          </a:xfrm>
          <a:prstGeom prst="rect">
            <a:avLst/>
          </a:prstGeom>
        </p:spPr>
      </p:pic>
      <p:sp>
        <p:nvSpPr>
          <p:cNvPr id="15"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Notificación de </a:t>
            </a:r>
            <a:r>
              <a:rPr lang="es-MX" dirty="0">
                <a:ln w="0"/>
                <a:solidFill>
                  <a:schemeClr val="accent1"/>
                </a:solidFill>
                <a:effectLst>
                  <a:outerShdw blurRad="38100" dist="25400" dir="5400000" algn="ctr" rotWithShape="0">
                    <a:srgbClr val="6E747A">
                      <a:alpha val="43000"/>
                    </a:srgbClr>
                  </a:outerShdw>
                </a:effectLst>
              </a:rPr>
              <a:t>trámite o procedimiento </a:t>
            </a:r>
            <a:r>
              <a:rPr lang="es-MX" dirty="0" smtClean="0">
                <a:ln w="0"/>
                <a:solidFill>
                  <a:schemeClr val="accent1"/>
                </a:solidFill>
                <a:effectLst>
                  <a:outerShdw blurRad="38100" dist="25400" dir="5400000" algn="ctr" rotWithShape="0">
                    <a:srgbClr val="6E747A">
                      <a:alpha val="43000"/>
                    </a:srgbClr>
                  </a:outerShdw>
                </a:effectLst>
              </a:rPr>
              <a:t>específico ARCOP</a:t>
            </a:r>
            <a:endParaRPr lang="es-MX" dirty="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2</a:t>
            </a:r>
            <a:endParaRPr lang="es-MX" sz="4000" b="1" dirty="0">
              <a:solidFill>
                <a:schemeClr val="bg1"/>
              </a:solidFill>
            </a:endParaRPr>
          </a:p>
        </p:txBody>
      </p:sp>
      <p:sp>
        <p:nvSpPr>
          <p:cNvPr id="4" name="Marcador de contenido 5"/>
          <p:cNvSpPr txBox="1">
            <a:spLocks/>
          </p:cNvSpPr>
          <p:nvPr/>
        </p:nvSpPr>
        <p:spPr>
          <a:xfrm>
            <a:off x="506631" y="1617836"/>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la solicitud recibida contempla la realización de un trámite o procedimiento específico por parte del ciudadano. Por ejemplo: el ciudadano solicita un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resumen de pagos por concepto de nómina,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etc..</a:t>
            </a:r>
          </a:p>
        </p:txBody>
      </p:sp>
      <p:sp>
        <p:nvSpPr>
          <p:cNvPr id="6" name="Flecha izquierda 5"/>
          <p:cNvSpPr/>
          <p:nvPr/>
        </p:nvSpPr>
        <p:spPr>
          <a:xfrm>
            <a:off x="10589623" y="439681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9874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2</a:t>
            </a:r>
            <a:endParaRPr lang="es-MX" sz="4000" b="1" dirty="0">
              <a:solidFill>
                <a:schemeClr val="bg1"/>
              </a:solidFill>
            </a:endParaRPr>
          </a:p>
        </p:txBody>
      </p:sp>
      <p:pic>
        <p:nvPicPr>
          <p:cNvPr id="5" name="Imagen 4"/>
          <p:cNvPicPr>
            <a:picLocks noChangeAspect="1"/>
          </p:cNvPicPr>
          <p:nvPr/>
        </p:nvPicPr>
        <p:blipFill>
          <a:blip r:embed="rId2"/>
          <a:stretch>
            <a:fillRect/>
          </a:stretch>
        </p:blipFill>
        <p:spPr>
          <a:xfrm>
            <a:off x="482624" y="1627454"/>
            <a:ext cx="8582025" cy="3362325"/>
          </a:xfrm>
          <a:prstGeom prst="rect">
            <a:avLst/>
          </a:prstGeom>
        </p:spPr>
      </p:pic>
      <p:sp>
        <p:nvSpPr>
          <p:cNvPr id="6" name="Flecha izquierda 5"/>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la respuesta uno 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8"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Notificación de </a:t>
            </a:r>
            <a:r>
              <a:rPr lang="es-MX" dirty="0">
                <a:ln w="0"/>
                <a:solidFill>
                  <a:schemeClr val="accent1"/>
                </a:solidFill>
                <a:effectLst>
                  <a:outerShdw blurRad="38100" dist="25400" dir="5400000" algn="ctr" rotWithShape="0">
                    <a:srgbClr val="6E747A">
                      <a:alpha val="43000"/>
                    </a:srgbClr>
                  </a:outerShdw>
                </a:effectLst>
              </a:rPr>
              <a:t>trámite o procedimiento </a:t>
            </a:r>
            <a:r>
              <a:rPr lang="es-MX" dirty="0" smtClean="0">
                <a:ln w="0"/>
                <a:solidFill>
                  <a:schemeClr val="accent1"/>
                </a:solidFill>
                <a:effectLst>
                  <a:outerShdw blurRad="38100" dist="25400" dir="5400000" algn="ctr" rotWithShape="0">
                    <a:srgbClr val="6E747A">
                      <a:alpha val="43000"/>
                    </a:srgbClr>
                  </a:outerShdw>
                </a:effectLst>
              </a:rPr>
              <a:t>específico ARCOP</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7531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50068" y="2947243"/>
            <a:ext cx="9937160" cy="3045594"/>
          </a:xfrm>
          <a:prstGeom prst="rect">
            <a:avLst/>
          </a:prstGeom>
        </p:spPr>
      </p:pic>
      <p:sp>
        <p:nvSpPr>
          <p:cNvPr id="15"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ln w="0"/>
                <a:solidFill>
                  <a:schemeClr val="accent1"/>
                </a:solidFill>
                <a:effectLst>
                  <a:outerShdw blurRad="38100" dist="25400" dir="5400000" algn="ctr" rotWithShape="0">
                    <a:srgbClr val="6E747A">
                      <a:alpha val="43000"/>
                    </a:srgbClr>
                  </a:outerShdw>
                </a:effectLst>
              </a:rPr>
              <a:t>Notificación de disponibilidad de respuesta de derechos</a:t>
            </a:r>
          </a:p>
        </p:txBody>
      </p:sp>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10564837" y="495952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5"/>
          <p:cNvSpPr txBox="1">
            <a:spLocks/>
          </p:cNvSpPr>
          <p:nvPr/>
        </p:nvSpPr>
        <p:spPr>
          <a:xfrm>
            <a:off x="650068" y="1779571"/>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Esta respuesta se proporciona cuando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a:t>
            </a:r>
            <a:r>
              <a:rPr lang="es-MX" sz="1700" dirty="0" smtClean="0">
                <a:solidFill>
                  <a:srgbClr val="B31166"/>
                </a:solidFill>
                <a:ea typeface="Arial Unicode MS" panose="020B0604020202020204" pitchFamily="34" charset="-128"/>
                <a:cs typeface="Arial Unicode MS" panose="020B0604020202020204" pitchFamily="34" charset="-128"/>
              </a:rPr>
              <a:t>responsable o sujeto obligado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 identificado que los datos personales a los que hace referencia el solicitante, existen en </a:t>
            </a:r>
            <a:r>
              <a:rPr lang="es-MX" sz="1700" dirty="0">
                <a:solidFill>
                  <a:schemeClr val="bg2">
                    <a:lumMod val="25000"/>
                  </a:schemeClr>
                </a:solidFill>
                <a:ea typeface="Arial Unicode MS" panose="020B0604020202020204" pitchFamily="34" charset="-128"/>
                <a:cs typeface="Arial Unicode MS" panose="020B0604020202020204" pitchFamily="34" charset="-128"/>
              </a:rPr>
              <a:t>sus archivos, registros, expedientes y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sistemas</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etc… </a:t>
            </a:r>
          </a:p>
        </p:txBody>
      </p:sp>
    </p:spTree>
    <p:extLst>
      <p:ext uri="{BB962C8B-B14F-4D97-AF65-F5344CB8AC3E}">
        <p14:creationId xmlns:p14="http://schemas.microsoft.com/office/powerpoint/2010/main" val="25411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82624" y="1627454"/>
            <a:ext cx="8582025" cy="336232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la respuesta uno 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ln w="0"/>
                <a:solidFill>
                  <a:schemeClr val="accent1"/>
                </a:solidFill>
                <a:effectLst>
                  <a:outerShdw blurRad="38100" dist="25400" dir="5400000" algn="ctr" rotWithShape="0">
                    <a:srgbClr val="6E747A">
                      <a:alpha val="43000"/>
                    </a:srgbClr>
                  </a:outerShdw>
                </a:effectLst>
              </a:rPr>
              <a:t>Notificación de disponibilidad de respuesta de derechos</a:t>
            </a:r>
          </a:p>
        </p:txBody>
      </p:sp>
    </p:spTree>
    <p:extLst>
      <p:ext uri="{BB962C8B-B14F-4D97-AF65-F5344CB8AC3E}">
        <p14:creationId xmlns:p14="http://schemas.microsoft.com/office/powerpoint/2010/main" val="89758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9922332" y="4862044"/>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ln w="0"/>
                <a:solidFill>
                  <a:schemeClr val="accent1"/>
                </a:solidFill>
                <a:effectLst>
                  <a:outerShdw blurRad="38100" dist="25400" dir="5400000" algn="ctr" rotWithShape="0">
                    <a:srgbClr val="6E747A">
                      <a:alpha val="43000"/>
                    </a:srgbClr>
                  </a:outerShdw>
                </a:effectLst>
              </a:rPr>
              <a:t>Notificación de disponibilidad de respuesta de derechos</a:t>
            </a:r>
          </a:p>
        </p:txBody>
      </p:sp>
      <p:pic>
        <p:nvPicPr>
          <p:cNvPr id="12" name="Picture 2" descr="Ver las imágenes de origen"/>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649361" y="1653713"/>
            <a:ext cx="1285283" cy="1344541"/>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5"/>
          <p:cNvSpPr txBox="1">
            <a:spLocks/>
          </p:cNvSpPr>
          <p:nvPr/>
        </p:nvSpPr>
        <p:spPr>
          <a:xfrm>
            <a:off x="2075322" y="2100904"/>
            <a:ext cx="8137824"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a:t>
            </a:r>
            <a:r>
              <a:rPr lang="es-MX" sz="1700" b="1" dirty="0" smtClean="0">
                <a:solidFill>
                  <a:srgbClr val="B31166"/>
                </a:solidFill>
                <a:ea typeface="Arial Unicode MS" panose="020B0604020202020204" pitchFamily="34" charset="-128"/>
                <a:cs typeface="Arial Unicode MS" panose="020B0604020202020204" pitchFamily="34" charset="-128"/>
              </a:rPr>
              <a:t>Notificación de disponibilidad de respuesta de derechos</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no concluye el proceso de atención de la solicitud. </a:t>
            </a:r>
          </a:p>
          <a:p>
            <a:pPr marL="0" indent="0" algn="just">
              <a:buNone/>
            </a:pPr>
            <a:endParaRPr lang="es-MX" sz="8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solicitud seguirá apareciendo como Pendiente en la bandeja de atención, </a:t>
            </a:r>
            <a:r>
              <a:rPr lang="es-MX" sz="1700" dirty="0">
                <a:solidFill>
                  <a:schemeClr val="bg2">
                    <a:lumMod val="25000"/>
                  </a:schemeClr>
                </a:solidFill>
                <a:ea typeface="Arial Unicode MS" panose="020B0604020202020204" pitchFamily="34" charset="-128"/>
                <a:cs typeface="Arial Unicode MS" panose="020B0604020202020204" pitchFamily="34" charset="-128"/>
              </a:rPr>
              <a:t>, para continuar con el proceso de respuesta deberás hacer clic den el botón Dar respuesta y seleccionar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opción de </a:t>
            </a:r>
            <a:r>
              <a:rPr lang="es-MX" sz="1700" b="1" dirty="0" smtClean="0">
                <a:solidFill>
                  <a:schemeClr val="bg2">
                    <a:lumMod val="25000"/>
                  </a:schemeClr>
                </a:solidFill>
                <a:ea typeface="Arial Unicode MS" panose="020B0604020202020204" pitchFamily="34" charset="-128"/>
                <a:cs typeface="Arial Unicode MS" panose="020B0604020202020204" pitchFamily="34" charset="-128"/>
              </a:rPr>
              <a:t>Acreditación de la identidad</a:t>
            </a:r>
            <a:r>
              <a:rPr lang="es-MX" sz="1700" dirty="0">
                <a:solidFill>
                  <a:schemeClr val="bg2">
                    <a:lumMod val="25000"/>
                  </a:schemeClr>
                </a:solidFill>
                <a:ea typeface="Arial Unicode MS" panose="020B0604020202020204" pitchFamily="34" charset="-128"/>
                <a:cs typeface="Arial Unicode MS" panose="020B0604020202020204" pitchFamily="34" charset="-128"/>
              </a:rPr>
              <a:t>.</a:t>
            </a:r>
          </a:p>
          <a:p>
            <a:pPr marL="0" indent="0" algn="just">
              <a:buNone/>
            </a:pP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3" name="CuadroTexto 2"/>
          <p:cNvSpPr txBox="1"/>
          <p:nvPr/>
        </p:nvSpPr>
        <p:spPr>
          <a:xfrm>
            <a:off x="3538880" y="5057867"/>
            <a:ext cx="4891083" cy="353943"/>
          </a:xfrm>
          <a:prstGeom prst="rect">
            <a:avLst/>
          </a:prstGeom>
          <a:noFill/>
        </p:spPr>
        <p:txBody>
          <a:bodyPr wrap="square" rtlCol="0">
            <a:spAutoFit/>
          </a:bodyPr>
          <a:lstStyle>
            <a:defPPr>
              <a:defRPr lang="es-MX"/>
            </a:defPPr>
            <a:lvl1pPr marL="285750" indent="-285750">
              <a:buFont typeface="Arial" panose="020B0604020202020204" pitchFamily="34" charset="0"/>
              <a:buChar char="•"/>
              <a:defRPr sz="1700">
                <a:solidFill>
                  <a:srgbClr val="4F81BD"/>
                </a:solidFill>
              </a:defRPr>
            </a:lvl1pPr>
          </a:lstStyle>
          <a:p>
            <a:r>
              <a:rPr lang="es-MX" dirty="0"/>
              <a:t>Acreditación de la identidad o titularidad</a:t>
            </a:r>
          </a:p>
        </p:txBody>
      </p:sp>
    </p:spTree>
    <p:extLst>
      <p:ext uri="{BB962C8B-B14F-4D97-AF65-F5344CB8AC3E}">
        <p14:creationId xmlns:p14="http://schemas.microsoft.com/office/powerpoint/2010/main" val="320988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3096754"/>
            <a:ext cx="12192000" cy="2393349"/>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rot="5400000">
            <a:off x="4568652" y="5411810"/>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Acreditación de la identidad</a:t>
            </a:r>
            <a:endParaRPr lang="es-MX" dirty="0">
              <a:ln w="0"/>
              <a:solidFill>
                <a:schemeClr val="accent1"/>
              </a:solidFill>
              <a:effectLst>
                <a:outerShdw blurRad="38100" dist="25400" dir="5400000" algn="ctr" rotWithShape="0">
                  <a:srgbClr val="6E747A">
                    <a:alpha val="43000"/>
                  </a:srgbClr>
                </a:outerShdw>
              </a:effectLst>
            </a:endParaRPr>
          </a:p>
        </p:txBody>
      </p:sp>
      <p:sp>
        <p:nvSpPr>
          <p:cNvPr id="7" name="Marcador de contenido 5"/>
          <p:cNvSpPr txBox="1">
            <a:spLocks/>
          </p:cNvSpPr>
          <p:nvPr/>
        </p:nvSpPr>
        <p:spPr>
          <a:xfrm>
            <a:off x="650068" y="1779571"/>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Antes de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efectuar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ejercicio del derecho solicitado, el solicitante deberá acreditar la titularidad de los datos, para ello el so podrá determinar el procedimiento. Una vez verificada la titularidad se podrá continuar con el proceso de atención de la solicitud de datos personales.</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69284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0936" y="1279353"/>
            <a:ext cx="9163050" cy="269557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8169982" y="348096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Acreditación de la identidad</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7169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33048" y="2055836"/>
            <a:ext cx="4656404" cy="708025"/>
          </a:xfrm>
        </p:spPr>
        <p:txBody>
          <a:bodyPr/>
          <a:lstStyle/>
          <a:p>
            <a:pPr algn="ctr"/>
            <a:r>
              <a:rPr lang="es-MX" sz="3200" b="1" dirty="0" smtClean="0">
                <a:ln w="0"/>
                <a:solidFill>
                  <a:srgbClr val="B31166"/>
                </a:solidFill>
              </a:rPr>
              <a:t>Ingresadas por la Unidad de Transparencia</a:t>
            </a:r>
            <a:endParaRPr lang="es-MX" sz="3200" b="1" dirty="0">
              <a:ln w="0"/>
              <a:solidFill>
                <a:srgbClr val="B31166"/>
              </a:solidFill>
            </a:endParaRPr>
          </a:p>
        </p:txBody>
      </p:sp>
      <p:sp>
        <p:nvSpPr>
          <p:cNvPr id="6" name="Marcador de contenido 5"/>
          <p:cNvSpPr txBox="1">
            <a:spLocks/>
          </p:cNvSpPr>
          <p:nvPr/>
        </p:nvSpPr>
        <p:spPr>
          <a:xfrm>
            <a:off x="597878" y="3690009"/>
            <a:ext cx="5247248" cy="2691799"/>
          </a:xfrm>
          <a:prstGeom prst="rect">
            <a:avLst/>
          </a:prstGeom>
        </p:spPr>
        <p:txBody>
          <a:bodyPr>
            <a:noAutofit/>
          </a:bodyPr>
          <a:lstStyle>
            <a:defPPr>
              <a:defRPr lang="es-MX"/>
            </a:defPPr>
            <a:lvl1pPr marL="342900" indent="-342900" defTabSz="457200">
              <a:spcBef>
                <a:spcPts val="1000"/>
              </a:spcBef>
              <a:spcAft>
                <a:spcPts val="0"/>
              </a:spcAft>
              <a:buClr>
                <a:schemeClr val="accent1"/>
              </a:buClr>
              <a:buSzPct val="80000"/>
              <a:buFont typeface="Wingdings 3" charset="2"/>
              <a:buChar char=""/>
              <a:defRPr sz="2400" b="0" i="0">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es-MX" sz="2000" dirty="0">
                <a:solidFill>
                  <a:schemeClr val="bg2">
                    <a:lumMod val="25000"/>
                  </a:schemeClr>
                </a:solidFill>
                <a:latin typeface="+mn-lt"/>
              </a:rPr>
              <a:t>Notificación de procedencia ARCO</a:t>
            </a:r>
          </a:p>
          <a:p>
            <a:r>
              <a:rPr lang="es-MX" sz="2000" dirty="0" smtClean="0">
                <a:solidFill>
                  <a:schemeClr val="bg2">
                    <a:lumMod val="25000"/>
                  </a:schemeClr>
                </a:solidFill>
                <a:latin typeface="+mn-lt"/>
              </a:rPr>
              <a:t>Transmisión </a:t>
            </a:r>
            <a:r>
              <a:rPr lang="es-MX" sz="2000" dirty="0">
                <a:solidFill>
                  <a:schemeClr val="bg2">
                    <a:lumMod val="25000"/>
                  </a:schemeClr>
                </a:solidFill>
                <a:latin typeface="+mn-lt"/>
              </a:rPr>
              <a:t>de datos en </a:t>
            </a:r>
            <a:r>
              <a:rPr lang="es-MX" sz="2000" dirty="0" smtClean="0">
                <a:solidFill>
                  <a:schemeClr val="bg2">
                    <a:lumMod val="25000"/>
                  </a:schemeClr>
                </a:solidFill>
                <a:latin typeface="+mn-lt"/>
              </a:rPr>
              <a:t>portabilidad</a:t>
            </a:r>
          </a:p>
          <a:p>
            <a:r>
              <a:rPr lang="es-MX" sz="2000" dirty="0" smtClean="0">
                <a:solidFill>
                  <a:schemeClr val="bg2">
                    <a:lumMod val="25000"/>
                  </a:schemeClr>
                </a:solidFill>
                <a:latin typeface="+mn-lt"/>
              </a:rPr>
              <a:t>Notificación </a:t>
            </a:r>
            <a:r>
              <a:rPr lang="es-MX" sz="2000" dirty="0">
                <a:solidFill>
                  <a:schemeClr val="bg2">
                    <a:lumMod val="25000"/>
                  </a:schemeClr>
                </a:solidFill>
                <a:latin typeface="+mn-lt"/>
              </a:rPr>
              <a:t>de trámite o procedimiento específico</a:t>
            </a:r>
          </a:p>
        </p:txBody>
      </p:sp>
      <p:sp>
        <p:nvSpPr>
          <p:cNvPr id="4" name="Marcador de contenido 5"/>
          <p:cNvSpPr txBox="1">
            <a:spLocks/>
          </p:cNvSpPr>
          <p:nvPr/>
        </p:nvSpPr>
        <p:spPr>
          <a:xfrm>
            <a:off x="6274190" y="3690009"/>
            <a:ext cx="5200355" cy="252791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MX" sz="2000" dirty="0">
                <a:solidFill>
                  <a:schemeClr val="bg2">
                    <a:lumMod val="25000"/>
                  </a:schemeClr>
                </a:solidFill>
                <a:ea typeface="Arial Unicode MS" panose="020B0604020202020204" pitchFamily="34" charset="-128"/>
                <a:cs typeface="Arial Unicode MS" panose="020B0604020202020204" pitchFamily="34" charset="-128"/>
              </a:rPr>
              <a:t>Documenta la respuesta de solicitud improcedente</a:t>
            </a:r>
          </a:p>
          <a:p>
            <a:pPr>
              <a:tabLst>
                <a:tab pos="365125" algn="l"/>
              </a:tabLst>
            </a:pPr>
            <a:r>
              <a:rPr lang="es-MX" sz="2000" dirty="0" smtClean="0">
                <a:solidFill>
                  <a:schemeClr val="bg2">
                    <a:lumMod val="25000"/>
                  </a:schemeClr>
                </a:solidFill>
                <a:ea typeface="Arial Unicode MS" panose="020B0604020202020204" pitchFamily="34" charset="-128"/>
                <a:cs typeface="Arial Unicode MS" panose="020B0604020202020204" pitchFamily="34" charset="-128"/>
              </a:rPr>
              <a:t>Notificación </a:t>
            </a:r>
            <a:r>
              <a:rPr lang="es-MX" sz="2000" dirty="0">
                <a:solidFill>
                  <a:schemeClr val="bg2">
                    <a:lumMod val="25000"/>
                  </a:schemeClr>
                </a:solidFill>
                <a:ea typeface="Arial Unicode MS" panose="020B0604020202020204" pitchFamily="34" charset="-128"/>
                <a:cs typeface="Arial Unicode MS" panose="020B0604020202020204" pitchFamily="34" charset="-128"/>
              </a:rPr>
              <a:t>de trámite o procedimiento </a:t>
            </a:r>
            <a:r>
              <a:rPr lang="es-MX" sz="2000" dirty="0" smtClean="0">
                <a:solidFill>
                  <a:schemeClr val="bg2">
                    <a:lumMod val="25000"/>
                  </a:schemeClr>
                </a:solidFill>
                <a:ea typeface="Arial Unicode MS" panose="020B0604020202020204" pitchFamily="34" charset="-128"/>
                <a:cs typeface="Arial Unicode MS" panose="020B0604020202020204" pitchFamily="34" charset="-128"/>
              </a:rPr>
              <a:t>específico</a:t>
            </a:r>
          </a:p>
          <a:p>
            <a:pPr>
              <a:tabLst>
                <a:tab pos="365125" algn="l"/>
              </a:tabLst>
            </a:pPr>
            <a:r>
              <a:rPr lang="es-MX" sz="2000" dirty="0">
                <a:solidFill>
                  <a:schemeClr val="bg2">
                    <a:lumMod val="25000"/>
                  </a:schemeClr>
                </a:solidFill>
                <a:ea typeface="Arial Unicode MS" panose="020B0604020202020204" pitchFamily="34" charset="-128"/>
                <a:cs typeface="Arial Unicode MS" panose="020B0604020202020204" pitchFamily="34" charset="-128"/>
              </a:rPr>
              <a:t>Notificación de disponibilidad de respuesta de </a:t>
            </a:r>
            <a:r>
              <a:rPr lang="es-MX" sz="2000" dirty="0" smtClean="0">
                <a:solidFill>
                  <a:schemeClr val="bg2">
                    <a:lumMod val="25000"/>
                  </a:schemeClr>
                </a:solidFill>
                <a:ea typeface="Arial Unicode MS" panose="020B0604020202020204" pitchFamily="34" charset="-128"/>
                <a:cs typeface="Arial Unicode MS" panose="020B0604020202020204" pitchFamily="34" charset="-128"/>
              </a:rPr>
              <a:t>derechos</a:t>
            </a:r>
            <a:endParaRPr lang="es-MX" sz="2000" dirty="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7" name="Título 1"/>
          <p:cNvSpPr txBox="1">
            <a:spLocks/>
          </p:cNvSpPr>
          <p:nvPr/>
        </p:nvSpPr>
        <p:spPr bwMode="gray">
          <a:xfrm>
            <a:off x="6527408" y="2055835"/>
            <a:ext cx="4459455" cy="708025"/>
          </a:xfrm>
          <a:prstGeom prst="rect">
            <a:avLst/>
          </a:prstGeom>
        </p:spPr>
        <p:txBody>
          <a:bodyPr vert="horz" lIns="91440" tIns="45720" rIns="91440" bIns="45720" rtlCol="0" anchor="ctr">
            <a:noAutofit/>
          </a:bodyPr>
          <a:lstStyle>
            <a:lvl1pPr algn="ctr" defTabSz="457200">
              <a:spcBef>
                <a:spcPct val="0"/>
              </a:spcBef>
              <a:buNone/>
              <a:defRPr sz="3200" b="1" i="0">
                <a:ln w="0"/>
                <a:solidFill>
                  <a:srgbClr val="B31166"/>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Ingresadas directamente por el solicitante</a:t>
            </a:r>
          </a:p>
        </p:txBody>
      </p:sp>
      <p:sp>
        <p:nvSpPr>
          <p:cNvPr id="8"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ln w="0"/>
                <a:solidFill>
                  <a:schemeClr val="accent1"/>
                </a:solidFill>
                <a:effectLst>
                  <a:outerShdw blurRad="38100" dist="25400" dir="5400000" algn="ctr" rotWithShape="0">
                    <a:srgbClr val="6E747A">
                      <a:alpha val="43000"/>
                    </a:srgbClr>
                  </a:outerShdw>
                </a:effectLst>
              </a:rPr>
              <a:t>Respuestas </a:t>
            </a:r>
            <a:r>
              <a:rPr lang="es-MX" dirty="0" smtClean="0">
                <a:ln w="0"/>
                <a:solidFill>
                  <a:schemeClr val="accent1"/>
                </a:solidFill>
                <a:effectLst>
                  <a:outerShdw blurRad="38100" dist="25400" dir="5400000" algn="ctr" rotWithShape="0">
                    <a:srgbClr val="6E747A">
                      <a:alpha val="43000"/>
                    </a:srgbClr>
                  </a:outerShdw>
                </a:effectLst>
              </a:rPr>
              <a:t>terminales</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86732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00022" y="1449034"/>
            <a:ext cx="9964815" cy="3010423"/>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10564837" y="3037861"/>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Acreditación de la identidad</a:t>
            </a:r>
            <a:endParaRPr lang="es-MX" dirty="0">
              <a:ln w="0"/>
              <a:solidFill>
                <a:schemeClr val="accent1"/>
              </a:solidFill>
              <a:effectLst>
                <a:outerShdw blurRad="38100" dist="25400" dir="5400000" algn="ctr" rotWithShape="0">
                  <a:srgbClr val="6E747A">
                    <a:alpha val="43000"/>
                  </a:srgbClr>
                </a:outerShdw>
              </a:effectLst>
            </a:endParaRPr>
          </a:p>
        </p:txBody>
      </p:sp>
      <p:pic>
        <p:nvPicPr>
          <p:cNvPr id="3" name="Imagen 2"/>
          <p:cNvPicPr>
            <a:picLocks noChangeAspect="1"/>
          </p:cNvPicPr>
          <p:nvPr/>
        </p:nvPicPr>
        <p:blipFill>
          <a:blip r:embed="rId3"/>
          <a:stretch>
            <a:fillRect/>
          </a:stretch>
        </p:blipFill>
        <p:spPr>
          <a:xfrm>
            <a:off x="701626" y="4459457"/>
            <a:ext cx="8763000" cy="2114550"/>
          </a:xfrm>
          <a:prstGeom prst="rect">
            <a:avLst/>
          </a:prstGeom>
        </p:spPr>
      </p:pic>
      <p:sp>
        <p:nvSpPr>
          <p:cNvPr id="11" name="Flecha izquierda 10"/>
          <p:cNvSpPr/>
          <p:nvPr/>
        </p:nvSpPr>
        <p:spPr>
          <a:xfrm>
            <a:off x="9478475" y="551673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6443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10561488" y="5088594"/>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Acreditación de la Titularidad</a:t>
            </a:r>
            <a:endParaRPr lang="es-MX" dirty="0">
              <a:ln w="0"/>
              <a:solidFill>
                <a:schemeClr val="accent1"/>
              </a:solidFill>
              <a:effectLst>
                <a:outerShdw blurRad="38100" dist="25400" dir="5400000" algn="ctr" rotWithShape="0">
                  <a:srgbClr val="6E747A">
                    <a:alpha val="43000"/>
                  </a:srgbClr>
                </a:outerShdw>
              </a:effectLst>
            </a:endParaRPr>
          </a:p>
        </p:txBody>
      </p:sp>
      <p:pic>
        <p:nvPicPr>
          <p:cNvPr id="12" name="Picture 2" descr="Ver las imágenes de origen"/>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593090" y="1535870"/>
            <a:ext cx="1285283" cy="1344541"/>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5"/>
          <p:cNvSpPr txBox="1">
            <a:spLocks/>
          </p:cNvSpPr>
          <p:nvPr/>
        </p:nvSpPr>
        <p:spPr>
          <a:xfrm>
            <a:off x="2075322" y="2002425"/>
            <a:ext cx="8137824"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a:t>
            </a:r>
            <a:r>
              <a:rPr lang="es-MX" sz="1700" b="1" dirty="0" smtClean="0">
                <a:solidFill>
                  <a:srgbClr val="B31166"/>
                </a:solidFill>
                <a:ea typeface="Arial Unicode MS" panose="020B0604020202020204" pitchFamily="34" charset="-128"/>
                <a:cs typeface="Arial Unicode MS" panose="020B0604020202020204" pitchFamily="34" charset="-128"/>
              </a:rPr>
              <a:t>Acreditación de la </a:t>
            </a:r>
            <a:r>
              <a:rPr lang="es-MX" sz="1700" b="1" dirty="0" smtClean="0">
                <a:solidFill>
                  <a:srgbClr val="B31166"/>
                </a:solidFill>
                <a:ea typeface="Arial Unicode MS" panose="020B0604020202020204" pitchFamily="34" charset="-128"/>
                <a:cs typeface="Arial Unicode MS" panose="020B0604020202020204" pitchFamily="34" charset="-128"/>
              </a:rPr>
              <a:t>identidad o titularidad</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no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concluye el proceso de atención de la solicitud. </a:t>
            </a:r>
          </a:p>
          <a:p>
            <a:pPr marL="0" indent="0" algn="just">
              <a:buNone/>
            </a:pPr>
            <a:endParaRPr lang="es-MX" sz="8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solicitud seguirá apareciendo como Pendiente en la bandeja de atención, para continuar con el proceso de respuesta deberás hacer clic den el botón Dar respuesta y seleccionar las opciones de </a:t>
            </a:r>
            <a:r>
              <a:rPr lang="es-MX" sz="1700" b="1" dirty="0" smtClean="0">
                <a:solidFill>
                  <a:schemeClr val="bg2">
                    <a:lumMod val="25000"/>
                  </a:schemeClr>
                </a:solidFill>
                <a:ea typeface="Arial Unicode MS" panose="020B0604020202020204" pitchFamily="34" charset="-128"/>
                <a:cs typeface="Arial Unicode MS" panose="020B0604020202020204" pitchFamily="34" charset="-128"/>
              </a:rPr>
              <a:t>Notificación de entrega de respuesta</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estas</a:t>
            </a:r>
            <a:r>
              <a:rPr lang="es-MX" sz="1700" b="1" dirty="0" smtClean="0">
                <a:solidFill>
                  <a:schemeClr val="bg2">
                    <a:lumMod val="25000"/>
                  </a:schemeClr>
                </a:solidFill>
                <a:ea typeface="Arial Unicode MS" panose="020B0604020202020204" pitchFamily="34" charset="-128"/>
                <a:cs typeface="Arial Unicode MS" panose="020B0604020202020204" pitchFamily="34" charset="-128"/>
              </a:rPr>
              <a:t>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son:</a:t>
            </a:r>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3" name="CuadroTexto 2"/>
          <p:cNvSpPr txBox="1"/>
          <p:nvPr/>
        </p:nvSpPr>
        <p:spPr>
          <a:xfrm>
            <a:off x="2314294" y="4330774"/>
            <a:ext cx="8247194" cy="1923604"/>
          </a:xfrm>
          <a:prstGeom prst="rect">
            <a:avLst/>
          </a:prstGeom>
          <a:noFill/>
        </p:spPr>
        <p:txBody>
          <a:bodyPr wrap="square" rtlCol="0">
            <a:spAutoFit/>
          </a:bodyPr>
          <a:lstStyle/>
          <a:p>
            <a:pPr marL="285750" indent="-285750">
              <a:buFont typeface="Arial" panose="020B0604020202020204" pitchFamily="34" charset="0"/>
              <a:buChar char="•"/>
            </a:pPr>
            <a:r>
              <a:rPr lang="es-MX" sz="1700" dirty="0">
                <a:solidFill>
                  <a:srgbClr val="4F81BD"/>
                </a:solidFill>
              </a:rPr>
              <a:t>Notificación de información disponible con costo ARCOP</a:t>
            </a:r>
          </a:p>
          <a:p>
            <a:pPr marL="285750" indent="-285750">
              <a:buFont typeface="Arial" panose="020B0604020202020204" pitchFamily="34" charset="0"/>
              <a:buChar char="•"/>
            </a:pPr>
            <a:r>
              <a:rPr lang="es-MX" sz="1700" dirty="0">
                <a:solidFill>
                  <a:srgbClr val="4F81BD"/>
                </a:solidFill>
              </a:rPr>
              <a:t>Transmisión de datos en portabilidad</a:t>
            </a:r>
          </a:p>
          <a:p>
            <a:pPr marL="285750" indent="-285750">
              <a:buFont typeface="Arial" panose="020B0604020202020204" pitchFamily="34" charset="0"/>
              <a:buChar char="•"/>
            </a:pPr>
            <a:r>
              <a:rPr lang="es-MX" sz="1700" dirty="0" smtClean="0">
                <a:solidFill>
                  <a:srgbClr val="4F81BD"/>
                </a:solidFill>
              </a:rPr>
              <a:t>Acceso </a:t>
            </a:r>
            <a:r>
              <a:rPr lang="es-MX" sz="1700" dirty="0">
                <a:solidFill>
                  <a:srgbClr val="4F81BD"/>
                </a:solidFill>
              </a:rPr>
              <a:t>en copia simple o certificada de forma gratuita</a:t>
            </a:r>
          </a:p>
          <a:p>
            <a:pPr marL="285750" indent="-285750">
              <a:buFont typeface="Arial" panose="020B0604020202020204" pitchFamily="34" charset="0"/>
              <a:buChar char="•"/>
            </a:pPr>
            <a:r>
              <a:rPr lang="es-MX" sz="1700" dirty="0">
                <a:solidFill>
                  <a:srgbClr val="4F81BD"/>
                </a:solidFill>
              </a:rPr>
              <a:t>Acceso en medio electrónico gratuito proporcionado por el solicitante</a:t>
            </a:r>
          </a:p>
          <a:p>
            <a:pPr marL="285750" indent="-285750">
              <a:buFont typeface="Arial" panose="020B0604020202020204" pitchFamily="34" charset="0"/>
              <a:buChar char="•"/>
            </a:pPr>
            <a:r>
              <a:rPr lang="es-MX" sz="1700" dirty="0">
                <a:solidFill>
                  <a:srgbClr val="4F81BD"/>
                </a:solidFill>
              </a:rPr>
              <a:t>Acceso gratuito por cuestiones socioeconómicas</a:t>
            </a:r>
          </a:p>
          <a:p>
            <a:pPr marL="285750" indent="-285750">
              <a:buFont typeface="Arial" panose="020B0604020202020204" pitchFamily="34" charset="0"/>
              <a:buChar char="•"/>
            </a:pPr>
            <a:r>
              <a:rPr lang="es-MX" sz="1700" dirty="0">
                <a:solidFill>
                  <a:srgbClr val="4F81BD"/>
                </a:solidFill>
              </a:rPr>
              <a:t>Envío a domicilio </a:t>
            </a:r>
            <a:endParaRPr lang="es-MX" sz="1700" dirty="0" smtClean="0">
              <a:solidFill>
                <a:srgbClr val="4F81BD"/>
              </a:solidFill>
            </a:endParaRPr>
          </a:p>
          <a:p>
            <a:pPr marL="285750" indent="-285750">
              <a:buFont typeface="Arial" panose="020B0604020202020204" pitchFamily="34" charset="0"/>
              <a:buChar char="•"/>
            </a:pPr>
            <a:r>
              <a:rPr lang="es-MX" sz="1700" dirty="0">
                <a:solidFill>
                  <a:srgbClr val="4F81BD"/>
                </a:solidFill>
              </a:rPr>
              <a:t>Notificación de procedencia </a:t>
            </a:r>
            <a:r>
              <a:rPr lang="es-MX" sz="1700" dirty="0" smtClean="0">
                <a:solidFill>
                  <a:srgbClr val="4F81BD"/>
                </a:solidFill>
              </a:rPr>
              <a:t>ARCO</a:t>
            </a:r>
            <a:endParaRPr lang="es-MX" sz="1700" dirty="0">
              <a:solidFill>
                <a:srgbClr val="4F81BD"/>
              </a:solidFill>
            </a:endParaRPr>
          </a:p>
        </p:txBody>
      </p:sp>
    </p:spTree>
    <p:extLst>
      <p:ext uri="{BB962C8B-B14F-4D97-AF65-F5344CB8AC3E}">
        <p14:creationId xmlns:p14="http://schemas.microsoft.com/office/powerpoint/2010/main" val="174031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4405" y="1806813"/>
            <a:ext cx="12192000" cy="2204736"/>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rot="5400000">
            <a:off x="4703641" y="3835591"/>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Pendiente de entrega de respuesta</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93016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91037" y="3368859"/>
            <a:ext cx="8324850" cy="191452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7432016" y="395332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Pendiente de entrega de respuesta</a:t>
            </a:r>
            <a:endParaRPr lang="es-MX" dirty="0">
              <a:ln w="0"/>
              <a:solidFill>
                <a:schemeClr val="accent1"/>
              </a:solidFill>
              <a:effectLst>
                <a:outerShdw blurRad="38100" dist="25400" dir="5400000" algn="ctr" rotWithShape="0">
                  <a:srgbClr val="6E747A">
                    <a:alpha val="43000"/>
                  </a:srgbClr>
                </a:outerShdw>
              </a:effectLst>
            </a:endParaRPr>
          </a:p>
        </p:txBody>
      </p:sp>
      <p:pic>
        <p:nvPicPr>
          <p:cNvPr id="6" name="Imagen 5"/>
          <p:cNvPicPr>
            <a:picLocks noChangeAspect="1"/>
          </p:cNvPicPr>
          <p:nvPr/>
        </p:nvPicPr>
        <p:blipFill>
          <a:blip r:embed="rId4"/>
          <a:stretch>
            <a:fillRect/>
          </a:stretch>
        </p:blipFill>
        <p:spPr>
          <a:xfrm>
            <a:off x="485384" y="1471242"/>
            <a:ext cx="9182100" cy="1895475"/>
          </a:xfrm>
          <a:prstGeom prst="rect">
            <a:avLst/>
          </a:prstGeom>
        </p:spPr>
      </p:pic>
      <p:sp>
        <p:nvSpPr>
          <p:cNvPr id="8" name="Marcador de contenido 5"/>
          <p:cNvSpPr txBox="1">
            <a:spLocks/>
          </p:cNvSpPr>
          <p:nvPr/>
        </p:nvSpPr>
        <p:spPr>
          <a:xfrm>
            <a:off x="485384" y="5456419"/>
            <a:ext cx="10551057"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entrega de información podrá realizarse de forma gratuita en cualquiera de las opciones: </a:t>
            </a:r>
            <a:r>
              <a:rPr lang="es-MX" sz="1700" dirty="0" smtClean="0">
                <a:solidFill>
                  <a:srgbClr val="B31166"/>
                </a:solidFill>
                <a:ea typeface="Arial Unicode MS" panose="020B0604020202020204" pitchFamily="34" charset="-128"/>
                <a:cs typeface="Arial Unicode MS" panose="020B0604020202020204" pitchFamily="34" charset="-128"/>
              </a:rPr>
              <a:t>Acceso en copia simple o certificada de forma gratuita, Acceso en medio electrónico proporcionado por el solicitante, Acceso gratuito por cuestiones socioeconómicas, Envío de domicilio o Transmisión de datos en portabilidad</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40625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42754" y="2340388"/>
            <a:ext cx="10850482" cy="3286991"/>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11193236" y="398388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589648" y="677596"/>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Entrega de la información: Acceso en medio electrónico proporcionado </a:t>
            </a:r>
          </a:p>
          <a:p>
            <a:r>
              <a:rPr lang="es-MX" dirty="0" smtClean="0">
                <a:ln w="0"/>
                <a:solidFill>
                  <a:schemeClr val="accent1"/>
                </a:solidFill>
                <a:effectLst>
                  <a:outerShdw blurRad="38100" dist="25400" dir="5400000" algn="ctr" rotWithShape="0">
                    <a:srgbClr val="6E747A">
                      <a:alpha val="43000"/>
                    </a:srgbClr>
                  </a:outerShdw>
                </a:effectLst>
              </a:rPr>
              <a:t>por el solicitante</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3988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9064649" y="268262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3"/>
          <a:stretch>
            <a:fillRect/>
          </a:stretch>
        </p:blipFill>
        <p:spPr>
          <a:xfrm>
            <a:off x="482624" y="2013118"/>
            <a:ext cx="8582025" cy="3362325"/>
          </a:xfrm>
          <a:prstGeom prst="rect">
            <a:avLst/>
          </a:prstGeom>
        </p:spPr>
      </p:pic>
      <p:sp>
        <p:nvSpPr>
          <p:cNvPr id="7" name="Marcador de contenido 3"/>
          <p:cNvSpPr txBox="1">
            <a:spLocks/>
          </p:cNvSpPr>
          <p:nvPr/>
        </p:nvSpPr>
        <p:spPr>
          <a:xfrm>
            <a:off x="482624" y="5562779"/>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la respuesta uno o varios archivos en modalidad de carpeta comprimida .</a:t>
            </a:r>
            <a:r>
              <a:rPr lang="es-MX" sz="1600" dirty="0" err="1" smtClean="0"/>
              <a:t>zip</a:t>
            </a:r>
            <a:r>
              <a:rPr lang="es-MX" sz="1600" dirty="0" smtClean="0"/>
              <a:t> </a:t>
            </a: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8" name="Título 1"/>
          <p:cNvSpPr txBox="1">
            <a:spLocks/>
          </p:cNvSpPr>
          <p:nvPr/>
        </p:nvSpPr>
        <p:spPr bwMode="gray">
          <a:xfrm>
            <a:off x="1589648" y="677596"/>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Entrega de la información: Acceso en medio electrónico proporcionado </a:t>
            </a:r>
          </a:p>
          <a:p>
            <a:r>
              <a:rPr lang="es-MX" dirty="0" smtClean="0">
                <a:ln w="0"/>
                <a:solidFill>
                  <a:schemeClr val="accent1"/>
                </a:solidFill>
                <a:effectLst>
                  <a:outerShdw blurRad="38100" dist="25400" dir="5400000" algn="ctr" rotWithShape="0">
                    <a:srgbClr val="6E747A">
                      <a:alpha val="43000"/>
                    </a:srgbClr>
                  </a:outerShdw>
                </a:effectLst>
              </a:rPr>
              <a:t>por el solicitante</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17373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10540723" y="4892771"/>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Notificación de entrega de la información</a:t>
            </a:r>
            <a:endParaRPr lang="es-MX" dirty="0">
              <a:ln w="0"/>
              <a:solidFill>
                <a:schemeClr val="accent1"/>
              </a:solidFill>
              <a:effectLst>
                <a:outerShdw blurRad="38100" dist="25400" dir="5400000" algn="ctr" rotWithShape="0">
                  <a:srgbClr val="6E747A">
                    <a:alpha val="43000"/>
                  </a:srgbClr>
                </a:outerShdw>
              </a:effectLst>
            </a:endParaRPr>
          </a:p>
        </p:txBody>
      </p:sp>
      <p:pic>
        <p:nvPicPr>
          <p:cNvPr id="12" name="Picture 2" descr="Ver las imágenes de origen"/>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593090" y="1535870"/>
            <a:ext cx="1285283" cy="1344541"/>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5"/>
          <p:cNvSpPr txBox="1">
            <a:spLocks/>
          </p:cNvSpPr>
          <p:nvPr/>
        </p:nvSpPr>
        <p:spPr>
          <a:xfrm>
            <a:off x="2075322" y="2002425"/>
            <a:ext cx="8137824"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a:t>
            </a:r>
            <a:r>
              <a:rPr lang="es-MX" sz="1700" b="1" dirty="0" smtClean="0">
                <a:solidFill>
                  <a:srgbClr val="B31166"/>
                </a:solidFill>
                <a:ea typeface="Arial Unicode MS" panose="020B0604020202020204" pitchFamily="34" charset="-128"/>
                <a:cs typeface="Arial Unicode MS" panose="020B0604020202020204" pitchFamily="34" charset="-128"/>
              </a:rPr>
              <a:t>Notificación de </a:t>
            </a:r>
            <a:r>
              <a:rPr lang="es-MX" sz="1700" b="1" dirty="0" smtClean="0">
                <a:solidFill>
                  <a:srgbClr val="B31166"/>
                </a:solidFill>
                <a:ea typeface="Arial Unicode MS" panose="020B0604020202020204" pitchFamily="34" charset="-128"/>
                <a:cs typeface="Arial Unicode MS" panose="020B0604020202020204" pitchFamily="34" charset="-128"/>
              </a:rPr>
              <a:t>entrega de la información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no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concluye el proceso de atención de la solicitud. </a:t>
            </a:r>
          </a:p>
          <a:p>
            <a:pPr marL="0" indent="0" algn="just">
              <a:buNone/>
            </a:pPr>
            <a:endParaRPr lang="es-MX" sz="8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solicitud seguirá apareciendo como Pendiente en la bandeja de atención</a:t>
            </a:r>
            <a:r>
              <a:rPr lang="es-MX" sz="1700" dirty="0">
                <a:solidFill>
                  <a:schemeClr val="bg2">
                    <a:lumMod val="25000"/>
                  </a:schemeClr>
                </a:solidFill>
                <a:ea typeface="Arial Unicode MS" panose="020B0604020202020204" pitchFamily="34" charset="-128"/>
                <a:cs typeface="Arial Unicode MS" panose="020B0604020202020204" pitchFamily="34" charset="-128"/>
              </a:rPr>
              <a:t>,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para </a:t>
            </a:r>
            <a:r>
              <a:rPr lang="es-MX" sz="1700" dirty="0">
                <a:solidFill>
                  <a:schemeClr val="bg2">
                    <a:lumMod val="25000"/>
                  </a:schemeClr>
                </a:solidFill>
                <a:ea typeface="Arial Unicode MS" panose="020B0604020202020204" pitchFamily="34" charset="-128"/>
                <a:cs typeface="Arial Unicode MS" panose="020B0604020202020204" pitchFamily="34" charset="-128"/>
              </a:rPr>
              <a:t>continuar con el proceso de respuesta deberás hacer clic den el botón Dar respuesta y seleccionar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como último paso </a:t>
            </a:r>
            <a:r>
              <a:rPr lang="es-MX" sz="1700" b="1" dirty="0" smtClean="0">
                <a:solidFill>
                  <a:schemeClr val="bg2">
                    <a:lumMod val="25000"/>
                  </a:schemeClr>
                </a:solidFill>
                <a:ea typeface="Arial Unicode MS" panose="020B0604020202020204" pitchFamily="34" charset="-128"/>
                <a:cs typeface="Arial Unicode MS" panose="020B0604020202020204" pitchFamily="34" charset="-128"/>
              </a:rPr>
              <a:t>Registrar que se hizo efectivo el derecho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t>
            </a:r>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3" name="CuadroTexto 2"/>
          <p:cNvSpPr txBox="1"/>
          <p:nvPr/>
        </p:nvSpPr>
        <p:spPr>
          <a:xfrm>
            <a:off x="2117935" y="5088594"/>
            <a:ext cx="8247194" cy="353943"/>
          </a:xfrm>
          <a:prstGeom prst="rect">
            <a:avLst/>
          </a:prstGeom>
          <a:noFill/>
        </p:spPr>
        <p:txBody>
          <a:bodyPr wrap="square" rtlCol="0">
            <a:spAutoFit/>
          </a:bodyPr>
          <a:lstStyle/>
          <a:p>
            <a:pPr marL="285750" indent="-285750">
              <a:buFont typeface="Arial" panose="020B0604020202020204" pitchFamily="34" charset="0"/>
              <a:buChar char="•"/>
            </a:pPr>
            <a:r>
              <a:rPr lang="es-MX" sz="1700" dirty="0">
                <a:solidFill>
                  <a:srgbClr val="4F81BD"/>
                </a:solidFill>
              </a:rPr>
              <a:t>Por registrar que se hizo efectivo el derecho</a:t>
            </a:r>
          </a:p>
        </p:txBody>
      </p:sp>
    </p:spTree>
    <p:extLst>
      <p:ext uri="{BB962C8B-B14F-4D97-AF65-F5344CB8AC3E}">
        <p14:creationId xmlns:p14="http://schemas.microsoft.com/office/powerpoint/2010/main" val="267527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Registrar que se hizo efectivo el derecho</a:t>
            </a:r>
            <a:endParaRPr lang="es-MX" dirty="0">
              <a:ln w="0"/>
              <a:solidFill>
                <a:schemeClr val="accent1"/>
              </a:solidFill>
              <a:effectLst>
                <a:outerShdw blurRad="38100" dist="25400" dir="5400000" algn="ctr" rotWithShape="0">
                  <a:srgbClr val="6E747A">
                    <a:alpha val="43000"/>
                  </a:srgbClr>
                </a:outerShdw>
              </a:effectLst>
            </a:endParaRPr>
          </a:p>
        </p:txBody>
      </p:sp>
      <p:sp>
        <p:nvSpPr>
          <p:cNvPr id="8" name="Marcador de contenido 5"/>
          <p:cNvSpPr txBox="1">
            <a:spLocks/>
          </p:cNvSpPr>
          <p:nvPr/>
        </p:nvSpPr>
        <p:spPr>
          <a:xfrm>
            <a:off x="689318" y="1742548"/>
            <a:ext cx="10111322"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Para finalizar el proceso de atención de la solicitud de datos personales, la Unidad de Transparencia deberá registrar que se hizo efectivo el derecho ARCOP solicitado por el Titular. Es decir que el solicitante si recibió la información o se transmitió a un tercero en su caso. </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pic>
        <p:nvPicPr>
          <p:cNvPr id="3" name="Imagen 2"/>
          <p:cNvPicPr>
            <a:picLocks noChangeAspect="1"/>
          </p:cNvPicPr>
          <p:nvPr/>
        </p:nvPicPr>
        <p:blipFill>
          <a:blip r:embed="rId3"/>
          <a:stretch>
            <a:fillRect/>
          </a:stretch>
        </p:blipFill>
        <p:spPr>
          <a:xfrm>
            <a:off x="0" y="2830854"/>
            <a:ext cx="12192000" cy="2866487"/>
          </a:xfrm>
          <a:prstGeom prst="rect">
            <a:avLst/>
          </a:prstGeom>
        </p:spPr>
      </p:pic>
      <p:sp>
        <p:nvSpPr>
          <p:cNvPr id="11" name="Flecha izquierda 10"/>
          <p:cNvSpPr/>
          <p:nvPr/>
        </p:nvSpPr>
        <p:spPr>
          <a:xfrm rot="5400000">
            <a:off x="4591100" y="553556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00354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Registrar que se hizo efectivo el derecho</a:t>
            </a:r>
            <a:endParaRPr lang="es-MX" dirty="0">
              <a:ln w="0"/>
              <a:solidFill>
                <a:schemeClr val="accent1"/>
              </a:solidFill>
              <a:effectLst>
                <a:outerShdw blurRad="38100" dist="25400" dir="5400000" algn="ctr" rotWithShape="0">
                  <a:srgbClr val="6E747A">
                    <a:alpha val="43000"/>
                  </a:srgbClr>
                </a:outerShdw>
              </a:effectLst>
            </a:endParaRPr>
          </a:p>
        </p:txBody>
      </p:sp>
      <p:sp>
        <p:nvSpPr>
          <p:cNvPr id="11" name="Flecha izquierda 10"/>
          <p:cNvSpPr/>
          <p:nvPr/>
        </p:nvSpPr>
        <p:spPr>
          <a:xfrm rot="5400000">
            <a:off x="6146200" y="5282419"/>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3"/>
          <a:stretch>
            <a:fillRect/>
          </a:stretch>
        </p:blipFill>
        <p:spPr>
          <a:xfrm>
            <a:off x="569571" y="1676533"/>
            <a:ext cx="10176902" cy="3767664"/>
          </a:xfrm>
          <a:prstGeom prst="rect">
            <a:avLst/>
          </a:prstGeom>
        </p:spPr>
      </p:pic>
    </p:spTree>
    <p:extLst>
      <p:ext uri="{BB962C8B-B14F-4D97-AF65-F5344CB8AC3E}">
        <p14:creationId xmlns:p14="http://schemas.microsoft.com/office/powerpoint/2010/main" val="222789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65835" y="1598148"/>
            <a:ext cx="10570606" cy="3156732"/>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Registrar que se hizo efectivo el derecho</a:t>
            </a:r>
            <a:endParaRPr lang="es-MX" dirty="0">
              <a:ln w="0"/>
              <a:solidFill>
                <a:schemeClr val="accent1"/>
              </a:solidFill>
              <a:effectLst>
                <a:outerShdw blurRad="38100" dist="25400" dir="5400000" algn="ctr" rotWithShape="0">
                  <a:srgbClr val="6E747A">
                    <a:alpha val="43000"/>
                  </a:srgbClr>
                </a:outerShdw>
              </a:effectLst>
            </a:endParaRPr>
          </a:p>
        </p:txBody>
      </p:sp>
      <p:sp>
        <p:nvSpPr>
          <p:cNvPr id="11" name="Flecha izquierda 10"/>
          <p:cNvSpPr/>
          <p:nvPr/>
        </p:nvSpPr>
        <p:spPr>
          <a:xfrm>
            <a:off x="11036441" y="342548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38652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ln w="0"/>
                <a:solidFill>
                  <a:schemeClr val="accent1"/>
                </a:solidFill>
                <a:effectLst>
                  <a:outerShdw blurRad="38100" dist="25400" dir="5400000" algn="ctr" rotWithShape="0">
                    <a:srgbClr val="6E747A">
                      <a:alpha val="43000"/>
                    </a:srgbClr>
                  </a:outerShdw>
                </a:effectLst>
              </a:rPr>
              <a:t>Solicitudes recibidas</a:t>
            </a:r>
            <a:endParaRPr lang="es-MX" dirty="0">
              <a:ln w="0"/>
              <a:solidFill>
                <a:schemeClr val="accent1"/>
              </a:solidFill>
              <a:effectLst>
                <a:outerShdw blurRad="38100" dist="25400" dir="5400000" algn="ctr" rotWithShape="0">
                  <a:srgbClr val="6E747A">
                    <a:alpha val="43000"/>
                  </a:srgbClr>
                </a:outerShdw>
              </a:effectLst>
            </a:endParaRPr>
          </a:p>
        </p:txBody>
      </p:sp>
      <p:pic>
        <p:nvPicPr>
          <p:cNvPr id="2" name="Imagen 1"/>
          <p:cNvPicPr>
            <a:picLocks noChangeAspect="1"/>
          </p:cNvPicPr>
          <p:nvPr/>
        </p:nvPicPr>
        <p:blipFill>
          <a:blip r:embed="rId2"/>
          <a:stretch>
            <a:fillRect/>
          </a:stretch>
        </p:blipFill>
        <p:spPr>
          <a:xfrm>
            <a:off x="3654042" y="1719917"/>
            <a:ext cx="8467725" cy="4867275"/>
          </a:xfrm>
          <a:prstGeom prst="rect">
            <a:avLst/>
          </a:prstGeom>
        </p:spPr>
      </p:pic>
      <p:sp>
        <p:nvSpPr>
          <p:cNvPr id="11" name="Flecha izquierda 10"/>
          <p:cNvSpPr/>
          <p:nvPr/>
        </p:nvSpPr>
        <p:spPr>
          <a:xfrm>
            <a:off x="8986262" y="3886268"/>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izquierda 11"/>
          <p:cNvSpPr/>
          <p:nvPr/>
        </p:nvSpPr>
        <p:spPr>
          <a:xfrm rot="10800000">
            <a:off x="3193039" y="552856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5"/>
          <p:cNvSpPr txBox="1">
            <a:spLocks/>
          </p:cNvSpPr>
          <p:nvPr/>
        </p:nvSpPr>
        <p:spPr>
          <a:xfrm>
            <a:off x="300980" y="1011892"/>
            <a:ext cx="1006414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el módulo Unidad de transparencia deberá localizar las solicitudes pendientes de atender</a:t>
            </a:r>
          </a:p>
        </p:txBody>
      </p:sp>
      <p:pic>
        <p:nvPicPr>
          <p:cNvPr id="1026" name="Picture 2" descr="Ver las imágenes de origen"/>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10365129" y="0"/>
            <a:ext cx="1285283" cy="13445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3735"/>
          <a:stretch/>
        </p:blipFill>
        <p:spPr>
          <a:xfrm>
            <a:off x="492040" y="1506067"/>
            <a:ext cx="2686602" cy="571500"/>
          </a:xfrm>
          <a:prstGeom prst="rect">
            <a:avLst/>
          </a:prstGeom>
        </p:spPr>
      </p:pic>
      <p:sp>
        <p:nvSpPr>
          <p:cNvPr id="10" name="Flecha izquierda 9"/>
          <p:cNvSpPr/>
          <p:nvPr/>
        </p:nvSpPr>
        <p:spPr>
          <a:xfrm rot="10800000">
            <a:off x="3192712" y="343996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izquierda 12"/>
          <p:cNvSpPr/>
          <p:nvPr/>
        </p:nvSpPr>
        <p:spPr>
          <a:xfrm rot="10800000">
            <a:off x="3192711" y="448426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58408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82624" y="1662712"/>
            <a:ext cx="9412047" cy="2740476"/>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10" name="Flecha izquierda 9"/>
          <p:cNvSpPr/>
          <p:nvPr/>
        </p:nvSpPr>
        <p:spPr>
          <a:xfrm>
            <a:off x="9894671" y="255601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la respuesta uno 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8"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Registrar que se hizo efectivo el derecho</a:t>
            </a:r>
            <a:endParaRPr lang="es-MX"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11313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3</a:t>
            </a:r>
            <a:endParaRPr lang="es-MX" sz="4000" b="1" dirty="0">
              <a:solidFill>
                <a:schemeClr val="bg1"/>
              </a:solidFill>
            </a:endParaRPr>
          </a:p>
        </p:txBody>
      </p:sp>
      <p:sp>
        <p:nvSpPr>
          <p:cNvPr id="9"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ln w="0"/>
                <a:solidFill>
                  <a:schemeClr val="accent1"/>
                </a:solidFill>
                <a:effectLst>
                  <a:outerShdw blurRad="38100" dist="25400" dir="5400000" algn="ctr" rotWithShape="0">
                    <a:srgbClr val="6E747A">
                      <a:alpha val="43000"/>
                    </a:srgbClr>
                  </a:outerShdw>
                </a:effectLst>
              </a:rPr>
              <a:t>Solicitud terminada</a:t>
            </a:r>
            <a:endParaRPr lang="es-MX" dirty="0">
              <a:ln w="0"/>
              <a:solidFill>
                <a:schemeClr val="accent1"/>
              </a:solidFill>
              <a:effectLst>
                <a:outerShdw blurRad="38100" dist="25400" dir="5400000" algn="ctr" rotWithShape="0">
                  <a:srgbClr val="6E747A">
                    <a:alpha val="43000"/>
                  </a:srgbClr>
                </a:outerShdw>
              </a:effectLst>
            </a:endParaRPr>
          </a:p>
        </p:txBody>
      </p:sp>
      <p:sp>
        <p:nvSpPr>
          <p:cNvPr id="11" name="Flecha izquierda 10"/>
          <p:cNvSpPr/>
          <p:nvPr/>
        </p:nvSpPr>
        <p:spPr>
          <a:xfrm>
            <a:off x="11036441" y="342548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rotWithShape="1">
          <a:blip r:embed="rId3"/>
          <a:srcRect b="17845"/>
          <a:stretch/>
        </p:blipFill>
        <p:spPr>
          <a:xfrm>
            <a:off x="0" y="1795813"/>
            <a:ext cx="12192000" cy="2677714"/>
          </a:xfrm>
          <a:prstGeom prst="rect">
            <a:avLst/>
          </a:prstGeom>
        </p:spPr>
      </p:pic>
      <p:sp>
        <p:nvSpPr>
          <p:cNvPr id="7" name="Flecha izquierda 6"/>
          <p:cNvSpPr/>
          <p:nvPr/>
        </p:nvSpPr>
        <p:spPr>
          <a:xfrm rot="16200000">
            <a:off x="5884984" y="211991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5"/>
          <p:cNvSpPr txBox="1">
            <a:spLocks/>
          </p:cNvSpPr>
          <p:nvPr/>
        </p:nvSpPr>
        <p:spPr>
          <a:xfrm>
            <a:off x="689317" y="4946995"/>
            <a:ext cx="10111322"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el estatus actual de la solicitud, cambie a Terminada, el proceso de atención a concluido. </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0415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b="7895"/>
          <a:stretch/>
        </p:blipFill>
        <p:spPr>
          <a:xfrm>
            <a:off x="14068" y="2338423"/>
            <a:ext cx="12134850" cy="4281215"/>
          </a:xfrm>
          <a:prstGeom prst="rect">
            <a:avLst/>
          </a:prstGeom>
        </p:spPr>
      </p:pic>
      <p:sp>
        <p:nvSpPr>
          <p:cNvPr id="15"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ln w="0"/>
                <a:solidFill>
                  <a:schemeClr val="accent1"/>
                </a:solidFill>
                <a:effectLst>
                  <a:outerShdw blurRad="38100" dist="25400" dir="5400000" algn="ctr" rotWithShape="0">
                    <a:srgbClr val="6E747A">
                      <a:alpha val="43000"/>
                    </a:srgbClr>
                  </a:outerShdw>
                </a:effectLst>
              </a:rPr>
              <a:t>Solicitudes recibidas</a:t>
            </a:r>
            <a:endParaRPr lang="es-MX" dirty="0">
              <a:ln w="0"/>
              <a:solidFill>
                <a:schemeClr val="accent1"/>
              </a:solidFill>
              <a:effectLst>
                <a:outerShdw blurRad="38100" dist="25400" dir="5400000" algn="ctr" rotWithShape="0">
                  <a:srgbClr val="6E747A">
                    <a:alpha val="43000"/>
                  </a:srgbClr>
                </a:outerShdw>
              </a:effectLst>
            </a:endParaRPr>
          </a:p>
        </p:txBody>
      </p:sp>
      <p:sp>
        <p:nvSpPr>
          <p:cNvPr id="7" name="Marcador de contenido 5"/>
          <p:cNvSpPr txBox="1">
            <a:spLocks/>
          </p:cNvSpPr>
          <p:nvPr/>
        </p:nvSpPr>
        <p:spPr>
          <a:xfrm>
            <a:off x="300980" y="1011892"/>
            <a:ext cx="1006414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Consulta el contenido de la solicitud, archivos adjuntos y detalles.</a:t>
            </a:r>
          </a:p>
        </p:txBody>
      </p:sp>
      <p:pic>
        <p:nvPicPr>
          <p:cNvPr id="1026" name="Picture 2" descr="Ver las imágenes de origen"/>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10365129" y="0"/>
            <a:ext cx="1285283" cy="1344541"/>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izquierda 7"/>
          <p:cNvSpPr/>
          <p:nvPr/>
        </p:nvSpPr>
        <p:spPr>
          <a:xfrm>
            <a:off x="5984422" y="602958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45143" y="5004664"/>
            <a:ext cx="11989707" cy="649895"/>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izquierda 9"/>
          <p:cNvSpPr/>
          <p:nvPr/>
        </p:nvSpPr>
        <p:spPr>
          <a:xfrm rot="16200000">
            <a:off x="4864853" y="430407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a:blip r:embed="rId5"/>
          <a:stretch>
            <a:fillRect/>
          </a:stretch>
        </p:blipFill>
        <p:spPr>
          <a:xfrm>
            <a:off x="0" y="1473351"/>
            <a:ext cx="12144375" cy="857250"/>
          </a:xfrm>
          <a:prstGeom prst="rect">
            <a:avLst/>
          </a:prstGeom>
        </p:spPr>
      </p:pic>
    </p:spTree>
    <p:extLst>
      <p:ext uri="{BB962C8B-B14F-4D97-AF65-F5344CB8AC3E}">
        <p14:creationId xmlns:p14="http://schemas.microsoft.com/office/powerpoint/2010/main" val="3206413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3169" y="1659987"/>
            <a:ext cx="12192000" cy="5138463"/>
          </a:xfrm>
          <a:prstGeom prst="rect">
            <a:avLst/>
          </a:prstGeom>
        </p:spPr>
      </p:pic>
      <p:pic>
        <p:nvPicPr>
          <p:cNvPr id="1026" name="Picture 2" descr="Ver las imágenes de origen"/>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4407"/>
          <a:stretch/>
        </p:blipFill>
        <p:spPr bwMode="auto">
          <a:xfrm>
            <a:off x="10365129" y="0"/>
            <a:ext cx="1285283" cy="134454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txBox="1">
            <a:spLocks/>
          </p:cNvSpPr>
          <p:nvPr/>
        </p:nvSpPr>
        <p:spPr bwMode="gray">
          <a:xfrm>
            <a:off x="1603716" y="357650"/>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ln w="0"/>
                <a:solidFill>
                  <a:schemeClr val="accent1"/>
                </a:solidFill>
                <a:effectLst>
                  <a:outerShdw blurRad="38100" dist="25400" dir="5400000" algn="ctr" rotWithShape="0">
                    <a:srgbClr val="6E747A">
                      <a:alpha val="43000"/>
                    </a:srgbClr>
                  </a:outerShdw>
                </a:effectLst>
              </a:rPr>
              <a:t>Solicitudes recibidas</a:t>
            </a:r>
            <a:endParaRPr lang="es-MX" dirty="0">
              <a:ln w="0"/>
              <a:solidFill>
                <a:schemeClr val="accent1"/>
              </a:solidFill>
              <a:effectLst>
                <a:outerShdw blurRad="38100" dist="25400" dir="5400000" algn="ctr" rotWithShape="0">
                  <a:srgbClr val="6E747A">
                    <a:alpha val="43000"/>
                  </a:srgbClr>
                </a:outerShdw>
              </a:effectLst>
            </a:endParaRPr>
          </a:p>
        </p:txBody>
      </p:sp>
      <p:sp>
        <p:nvSpPr>
          <p:cNvPr id="7" name="Marcador de contenido 5"/>
          <p:cNvSpPr txBox="1">
            <a:spLocks/>
          </p:cNvSpPr>
          <p:nvPr/>
        </p:nvSpPr>
        <p:spPr>
          <a:xfrm>
            <a:off x="300980" y="1011892"/>
            <a:ext cx="1006414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Consulta el contenido de la solicitud, archivos adjuntos y detalles.</a:t>
            </a:r>
          </a:p>
        </p:txBody>
      </p:sp>
      <p:sp>
        <p:nvSpPr>
          <p:cNvPr id="4" name="Rectángulo 3"/>
          <p:cNvSpPr/>
          <p:nvPr/>
        </p:nvSpPr>
        <p:spPr>
          <a:xfrm>
            <a:off x="70339" y="2876457"/>
            <a:ext cx="11943471" cy="180808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7996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138289" y="445637"/>
            <a:ext cx="8283111" cy="708025"/>
          </a:xfrm>
        </p:spPr>
        <p:txBody>
          <a:bodyPr/>
          <a:lstStyle/>
          <a:p>
            <a:pPr algn="r"/>
            <a:r>
              <a:rPr lang="es-MX" dirty="0" smtClean="0">
                <a:ln w="0"/>
                <a:solidFill>
                  <a:schemeClr val="accent1"/>
                </a:solidFill>
                <a:effectLst>
                  <a:outerShdw blurRad="38100" dist="25400" dir="5400000" algn="ctr" rotWithShape="0">
                    <a:srgbClr val="6E747A">
                      <a:alpha val="43000"/>
                    </a:srgbClr>
                  </a:outerShdw>
                </a:effectLst>
              </a:rPr>
              <a:t>Atendida directamente por la Unidad de Transparencia</a:t>
            </a:r>
            <a:endParaRPr lang="es-MX" dirty="0">
              <a:ln w="0"/>
              <a:solidFill>
                <a:schemeClr val="accent1"/>
              </a:solidFill>
              <a:effectLst>
                <a:outerShdw blurRad="38100" dist="25400" dir="5400000" algn="ctr" rotWithShape="0">
                  <a:srgbClr val="6E747A">
                    <a:alpha val="43000"/>
                  </a:srgbClr>
                </a:outerShdw>
              </a:effectLst>
            </a:endParaRPr>
          </a:p>
        </p:txBody>
      </p:sp>
      <p:sp>
        <p:nvSpPr>
          <p:cNvPr id="8" name="Flecha izquierda 7"/>
          <p:cNvSpPr/>
          <p:nvPr/>
        </p:nvSpPr>
        <p:spPr>
          <a:xfrm rot="5400000">
            <a:off x="1554480" y="4142089"/>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contenido 5"/>
          <p:cNvSpPr txBox="1">
            <a:spLocks/>
          </p:cNvSpPr>
          <p:nvPr/>
        </p:nvSpPr>
        <p:spPr>
          <a:xfrm>
            <a:off x="284152" y="1749148"/>
            <a:ext cx="10137248" cy="90396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Antes de poder dar respuesta a la solicitud pendiente de atender, la Unidad de transparencia deberá seleccionar el folio correspondiente y asignárselo a si misma.</a:t>
            </a:r>
          </a:p>
        </p:txBody>
      </p:sp>
      <p:pic>
        <p:nvPicPr>
          <p:cNvPr id="3" name="Imagen 2"/>
          <p:cNvPicPr>
            <a:picLocks noChangeAspect="1"/>
          </p:cNvPicPr>
          <p:nvPr/>
        </p:nvPicPr>
        <p:blipFill>
          <a:blip r:embed="rId2"/>
          <a:stretch>
            <a:fillRect/>
          </a:stretch>
        </p:blipFill>
        <p:spPr>
          <a:xfrm>
            <a:off x="0" y="2461846"/>
            <a:ext cx="12192000" cy="1842021"/>
          </a:xfrm>
          <a:prstGeom prst="rect">
            <a:avLst/>
          </a:prstGeom>
        </p:spPr>
      </p:pic>
    </p:spTree>
    <p:extLst>
      <p:ext uri="{BB962C8B-B14F-4D97-AF65-F5344CB8AC3E}">
        <p14:creationId xmlns:p14="http://schemas.microsoft.com/office/powerpoint/2010/main" val="1127691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0407" y="2737474"/>
            <a:ext cx="10358201" cy="3888410"/>
          </a:xfrm>
          <a:prstGeom prst="rect">
            <a:avLst/>
          </a:prstGeom>
        </p:spPr>
      </p:pic>
      <p:sp>
        <p:nvSpPr>
          <p:cNvPr id="2" name="Título 1"/>
          <p:cNvSpPr>
            <a:spLocks noGrp="1"/>
          </p:cNvSpPr>
          <p:nvPr>
            <p:ph type="title" idx="4294967295"/>
          </p:nvPr>
        </p:nvSpPr>
        <p:spPr>
          <a:xfrm>
            <a:off x="2138289" y="445637"/>
            <a:ext cx="8283111" cy="708025"/>
          </a:xfrm>
        </p:spPr>
        <p:txBody>
          <a:bodyPr/>
          <a:lstStyle/>
          <a:p>
            <a:pPr algn="r"/>
            <a:r>
              <a:rPr lang="es-MX" dirty="0" smtClean="0">
                <a:ln w="0"/>
                <a:solidFill>
                  <a:schemeClr val="accent1"/>
                </a:solidFill>
                <a:effectLst>
                  <a:outerShdw blurRad="38100" dist="25400" dir="5400000" algn="ctr" rotWithShape="0">
                    <a:srgbClr val="6E747A">
                      <a:alpha val="43000"/>
                    </a:srgbClr>
                  </a:outerShdw>
                </a:effectLst>
              </a:rPr>
              <a:t>Atendida directamente por la Unidad de Transparencia</a:t>
            </a:r>
            <a:endParaRPr lang="es-MX" dirty="0">
              <a:ln w="0"/>
              <a:solidFill>
                <a:schemeClr val="accent1"/>
              </a:solidFill>
              <a:effectLst>
                <a:outerShdw blurRad="38100" dist="25400" dir="5400000" algn="ctr" rotWithShape="0">
                  <a:srgbClr val="6E747A">
                    <a:alpha val="43000"/>
                  </a:srgbClr>
                </a:outerShdw>
              </a:effectLst>
            </a:endParaRPr>
          </a:p>
        </p:txBody>
      </p:sp>
      <p:sp>
        <p:nvSpPr>
          <p:cNvPr id="7" name="Flecha izquierda 6"/>
          <p:cNvSpPr/>
          <p:nvPr/>
        </p:nvSpPr>
        <p:spPr>
          <a:xfrm>
            <a:off x="10656577" y="452209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contenido 5"/>
          <p:cNvSpPr txBox="1">
            <a:spLocks/>
          </p:cNvSpPr>
          <p:nvPr/>
        </p:nvSpPr>
        <p:spPr>
          <a:xfrm>
            <a:off x="720407" y="1657740"/>
            <a:ext cx="9700994"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Posteriormente deberá clasificar temáticamente en contenido de la solicitud utilizando los catálogos proporcionados por el sistema.</a:t>
            </a:r>
          </a:p>
        </p:txBody>
      </p:sp>
    </p:spTree>
    <p:extLst>
      <p:ext uri="{BB962C8B-B14F-4D97-AF65-F5344CB8AC3E}">
        <p14:creationId xmlns:p14="http://schemas.microsoft.com/office/powerpoint/2010/main" val="1925907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138289" y="445637"/>
            <a:ext cx="8283111" cy="708025"/>
          </a:xfrm>
        </p:spPr>
        <p:txBody>
          <a:bodyPr/>
          <a:lstStyle/>
          <a:p>
            <a:pPr algn="r"/>
            <a:r>
              <a:rPr lang="es-MX" dirty="0" smtClean="0">
                <a:ln w="0"/>
                <a:solidFill>
                  <a:schemeClr val="accent1"/>
                </a:solidFill>
                <a:effectLst>
                  <a:outerShdw blurRad="38100" dist="25400" dir="5400000" algn="ctr" rotWithShape="0">
                    <a:srgbClr val="6E747A">
                      <a:alpha val="43000"/>
                    </a:srgbClr>
                  </a:outerShdw>
                </a:effectLst>
              </a:rPr>
              <a:t>Atendida directamente por la Unidad de Transparencia</a:t>
            </a:r>
            <a:endParaRPr lang="es-MX" dirty="0">
              <a:ln w="0"/>
              <a:solidFill>
                <a:schemeClr val="accent1"/>
              </a:solidFill>
              <a:effectLst>
                <a:outerShdw blurRad="38100" dist="25400" dir="5400000" algn="ctr" rotWithShape="0">
                  <a:srgbClr val="6E747A">
                    <a:alpha val="43000"/>
                  </a:srgbClr>
                </a:outerShdw>
              </a:effectLst>
            </a:endParaRPr>
          </a:p>
        </p:txBody>
      </p:sp>
      <p:pic>
        <p:nvPicPr>
          <p:cNvPr id="3" name="Imagen 2"/>
          <p:cNvPicPr>
            <a:picLocks noChangeAspect="1"/>
          </p:cNvPicPr>
          <p:nvPr/>
        </p:nvPicPr>
        <p:blipFill>
          <a:blip r:embed="rId2"/>
          <a:stretch>
            <a:fillRect/>
          </a:stretch>
        </p:blipFill>
        <p:spPr>
          <a:xfrm>
            <a:off x="4167187" y="2281237"/>
            <a:ext cx="3857625" cy="2295525"/>
          </a:xfrm>
          <a:prstGeom prst="rect">
            <a:avLst/>
          </a:prstGeom>
        </p:spPr>
      </p:pic>
    </p:spTree>
    <p:extLst>
      <p:ext uri="{BB962C8B-B14F-4D97-AF65-F5344CB8AC3E}">
        <p14:creationId xmlns:p14="http://schemas.microsoft.com/office/powerpoint/2010/main" val="383442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3829816"/>
            <a:ext cx="12192000" cy="2314699"/>
          </a:xfrm>
          <a:prstGeom prst="rect">
            <a:avLst/>
          </a:prstGeom>
        </p:spPr>
      </p:pic>
      <p:sp>
        <p:nvSpPr>
          <p:cNvPr id="2" name="Título 1"/>
          <p:cNvSpPr>
            <a:spLocks noGrp="1"/>
          </p:cNvSpPr>
          <p:nvPr>
            <p:ph type="title" idx="4294967295"/>
          </p:nvPr>
        </p:nvSpPr>
        <p:spPr>
          <a:xfrm>
            <a:off x="1659987" y="445637"/>
            <a:ext cx="8761413" cy="708025"/>
          </a:xfrm>
        </p:spPr>
        <p:txBody>
          <a:bodyPr/>
          <a:lstStyle/>
          <a:p>
            <a:pPr algn="r"/>
            <a:r>
              <a:rPr lang="es-MX" dirty="0" smtClean="0">
                <a:ln w="0"/>
                <a:solidFill>
                  <a:schemeClr val="accent1"/>
                </a:solidFill>
                <a:effectLst>
                  <a:outerShdw blurRad="38100" dist="25400" dir="5400000" algn="ctr" rotWithShape="0">
                    <a:srgbClr val="6E747A">
                      <a:alpha val="43000"/>
                    </a:srgbClr>
                  </a:outerShdw>
                </a:effectLst>
              </a:rPr>
              <a:t>Respuesta de la Unidad de Transparencia</a:t>
            </a:r>
            <a:endParaRPr lang="es-MX" dirty="0">
              <a:ln w="0"/>
              <a:solidFill>
                <a:schemeClr val="accent1"/>
              </a:solidFill>
              <a:effectLst>
                <a:outerShdw blurRad="38100" dist="25400" dir="5400000" algn="ctr" rotWithShape="0">
                  <a:srgbClr val="6E747A">
                    <a:alpha val="43000"/>
                  </a:srgbClr>
                </a:outerShdw>
              </a:effectLst>
            </a:endParaRPr>
          </a:p>
        </p:txBody>
      </p:sp>
      <p:sp>
        <p:nvSpPr>
          <p:cNvPr id="7" name="Flecha izquierda 6"/>
          <p:cNvSpPr/>
          <p:nvPr/>
        </p:nvSpPr>
        <p:spPr>
          <a:xfrm rot="5400000">
            <a:off x="4432173" y="598273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contenido 5"/>
          <p:cNvSpPr txBox="1">
            <a:spLocks/>
          </p:cNvSpPr>
          <p:nvPr/>
        </p:nvSpPr>
        <p:spPr>
          <a:xfrm>
            <a:off x="506631" y="1617836"/>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Para continuar con el proceso de respuesta, la Unidad de Transparencia deberá ir a la opción </a:t>
            </a:r>
            <a:r>
              <a:rPr lang="es-MX" sz="1700" dirty="0" smtClean="0">
                <a:solidFill>
                  <a:srgbClr val="B31166"/>
                </a:solidFill>
                <a:ea typeface="Arial Unicode MS" panose="020B0604020202020204" pitchFamily="34" charset="-128"/>
                <a:cs typeface="Arial Unicode MS" panose="020B0604020202020204" pitchFamily="34" charset="-128"/>
              </a:rPr>
              <a:t>Respuesta Solicitudes Unidad de Transparencia </a:t>
            </a:r>
            <a:r>
              <a:rPr lang="es-MX" sz="1700" dirty="0">
                <a:solidFill>
                  <a:schemeClr val="bg2">
                    <a:lumMod val="25000"/>
                  </a:schemeClr>
                </a:solidFill>
                <a:ea typeface="Arial Unicode MS" panose="020B0604020202020204" pitchFamily="34" charset="-128"/>
                <a:cs typeface="Arial Unicode MS" panose="020B0604020202020204" pitchFamily="34" charset="-128"/>
              </a:rPr>
              <a:t>y seleccionar el folio de la solicitud que se quiere atender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haciendo </a:t>
            </a:r>
            <a:r>
              <a:rPr lang="es-MX" sz="1700" dirty="0">
                <a:solidFill>
                  <a:schemeClr val="bg2">
                    <a:lumMod val="25000"/>
                  </a:schemeClr>
                </a:solidFill>
                <a:ea typeface="Arial Unicode MS" panose="020B0604020202020204" pitchFamily="34" charset="-128"/>
                <a:cs typeface="Arial Unicode MS" panose="020B0604020202020204" pitchFamily="34" charset="-128"/>
              </a:rPr>
              <a:t>clic en el circulo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blanco que aparece en la </a:t>
            </a:r>
            <a:r>
              <a:rPr lang="es-MX" sz="1700" dirty="0">
                <a:solidFill>
                  <a:schemeClr val="bg2">
                    <a:lumMod val="25000"/>
                  </a:schemeClr>
                </a:solidFill>
                <a:ea typeface="Arial Unicode MS" panose="020B0604020202020204" pitchFamily="34" charset="-128"/>
                <a:cs typeface="Arial Unicode MS" panose="020B0604020202020204" pitchFamily="34" charset="-128"/>
              </a:rPr>
              <a:t>segunda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columna.</a:t>
            </a:r>
          </a:p>
        </p:txBody>
      </p:sp>
      <p:pic>
        <p:nvPicPr>
          <p:cNvPr id="5" name="Imagen 4"/>
          <p:cNvPicPr>
            <a:picLocks noChangeAspect="1"/>
          </p:cNvPicPr>
          <p:nvPr/>
        </p:nvPicPr>
        <p:blipFill>
          <a:blip r:embed="rId3"/>
          <a:stretch>
            <a:fillRect/>
          </a:stretch>
        </p:blipFill>
        <p:spPr>
          <a:xfrm>
            <a:off x="628181" y="2947080"/>
            <a:ext cx="2657475" cy="590550"/>
          </a:xfrm>
          <a:prstGeom prst="rect">
            <a:avLst/>
          </a:prstGeom>
        </p:spPr>
      </p:pic>
    </p:spTree>
    <p:extLst>
      <p:ext uri="{BB962C8B-B14F-4D97-AF65-F5344CB8AC3E}">
        <p14:creationId xmlns:p14="http://schemas.microsoft.com/office/powerpoint/2010/main" val="4014638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6341</TotalTime>
  <Words>1067</Words>
  <Application>Microsoft Office PowerPoint</Application>
  <PresentationFormat>Panorámica</PresentationFormat>
  <Paragraphs>119</Paragraphs>
  <Slides>31</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 Unicode MS</vt:lpstr>
      <vt:lpstr>Arial</vt:lpstr>
      <vt:lpstr>Calibri</vt:lpstr>
      <vt:lpstr>Century Gothic</vt:lpstr>
      <vt:lpstr>Wingdings 3</vt:lpstr>
      <vt:lpstr>Sala de reuniones Ion</vt:lpstr>
      <vt:lpstr> Respuestas terminales Datos Personales</vt:lpstr>
      <vt:lpstr>Ingresadas por la Unidad de Transparencia</vt:lpstr>
      <vt:lpstr>Presentación de PowerPoint</vt:lpstr>
      <vt:lpstr>Presentación de PowerPoint</vt:lpstr>
      <vt:lpstr>Presentación de PowerPoint</vt:lpstr>
      <vt:lpstr>Atendida directamente por la Unidad de Transparencia</vt:lpstr>
      <vt:lpstr>Atendida directamente por la Unidad de Transparencia</vt:lpstr>
      <vt:lpstr>Atendida directamente por la Unidad de Transparencia</vt:lpstr>
      <vt:lpstr>Respuesta de la Unidad de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Solicitudes de Información 2.0</dc:title>
  <dc:creator>Berenice Hernández Sumano</dc:creator>
  <cp:lastModifiedBy>behesu</cp:lastModifiedBy>
  <cp:revision>132</cp:revision>
  <cp:lastPrinted>2021-07-30T23:46:39Z</cp:lastPrinted>
  <dcterms:created xsi:type="dcterms:W3CDTF">2021-04-05T20:01:48Z</dcterms:created>
  <dcterms:modified xsi:type="dcterms:W3CDTF">2021-09-11T02:10:07Z</dcterms:modified>
</cp:coreProperties>
</file>